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40"/>
  </p:notesMasterIdLst>
  <p:sldIdLst>
    <p:sldId id="256" r:id="rId5"/>
    <p:sldId id="257" r:id="rId6"/>
    <p:sldId id="266" r:id="rId7"/>
    <p:sldId id="267" r:id="rId8"/>
    <p:sldId id="293" r:id="rId9"/>
    <p:sldId id="294" r:id="rId10"/>
    <p:sldId id="295" r:id="rId11"/>
    <p:sldId id="296" r:id="rId12"/>
    <p:sldId id="299" r:id="rId13"/>
    <p:sldId id="297" r:id="rId14"/>
    <p:sldId id="298" r:id="rId15"/>
    <p:sldId id="300" r:id="rId16"/>
    <p:sldId id="268" r:id="rId17"/>
    <p:sldId id="269" r:id="rId18"/>
    <p:sldId id="270" r:id="rId19"/>
    <p:sldId id="277" r:id="rId20"/>
    <p:sldId id="271" r:id="rId21"/>
    <p:sldId id="285" r:id="rId22"/>
    <p:sldId id="273" r:id="rId23"/>
    <p:sldId id="275" r:id="rId24"/>
    <p:sldId id="274" r:id="rId25"/>
    <p:sldId id="276" r:id="rId26"/>
    <p:sldId id="281" r:id="rId27"/>
    <p:sldId id="282" r:id="rId28"/>
    <p:sldId id="283" r:id="rId29"/>
    <p:sldId id="278" r:id="rId30"/>
    <p:sldId id="28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84" r:id="rId39"/>
  </p:sldIdLst>
  <p:sldSz cx="12192000" cy="6858000"/>
  <p:notesSz cx="6400800" cy="11728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845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58845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E9F379-1939-4FF9-8750-59B138D42FC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5263"/>
            <a:ext cx="7035800" cy="3959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644316"/>
            <a:ext cx="5120640" cy="461807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39992"/>
            <a:ext cx="2773680" cy="58845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39992"/>
            <a:ext cx="2773680" cy="58845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57B48A-BAA4-4176-9D3B-A396AD1D7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La.</a:t>
            </a:r>
            <a:r>
              <a:rPr lang="en-US" baseline="0" dirty="0" smtClean="0"/>
              <a:t> DOTD tracks pay item bid costs over time.</a:t>
            </a:r>
          </a:p>
          <a:p>
            <a:endParaRPr lang="en-US" dirty="0" smtClean="0"/>
          </a:p>
          <a:p>
            <a:r>
              <a:rPr lang="en-US" dirty="0" smtClean="0"/>
              <a:t>Once pay items for a project are defined, bid history can be used</a:t>
            </a:r>
            <a:r>
              <a:rPr lang="en-US" baseline="0" dirty="0" smtClean="0"/>
              <a:t> to try and determine their costs.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clear cost drivers of most pay items is quantity; however, there are other cost driving relationships that affect the price of a pay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if I could demonstrate</a:t>
            </a:r>
            <a:r>
              <a:rPr lang="en-US" baseline="0" dirty="0" smtClean="0"/>
              <a:t> the application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7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8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effects</a:t>
            </a:r>
            <a:r>
              <a:rPr lang="en-US" baseline="0" dirty="0" smtClean="0"/>
              <a:t> of competition on projects bid from 2013 through 2014 can also be seen in this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effects of competition on costs are considerable.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narrowing</a:t>
            </a:r>
            <a:r>
              <a:rPr lang="en-US" baseline="0" dirty="0" smtClean="0"/>
              <a:t> the quantity range down, we notice the range in probable cost becomes much more narrower.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is still some variation in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narrowing</a:t>
            </a:r>
            <a:r>
              <a:rPr lang="en-US" baseline="0" dirty="0" smtClean="0"/>
              <a:t> the quantity range down, we notice the range in probable cost becomes much more narrower.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is still some variation in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narrowing</a:t>
            </a:r>
            <a:r>
              <a:rPr lang="en-US" baseline="0" dirty="0" smtClean="0"/>
              <a:t> the quantity range down, we notice the range in probable cost becomes much more narrower.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is still some variation in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Number is Evil: An Exploration</a:t>
            </a:r>
            <a:r>
              <a:rPr lang="en-US" baseline="0" dirty="0" smtClean="0"/>
              <a:t> of Project Cost Estimating” by 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 Greg Brink, CVS, PMI-RMP, PMP, CCE/A</a:t>
            </a:r>
          </a:p>
          <a:p>
            <a:r>
              <a:rPr lang="en-US" sz="1300" dirty="0"/>
              <a:t>Value Management Strategies, Inc.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said all of that about estimates being a range of numbers, we return back to the asphalt example.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4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estimate is more</a:t>
            </a:r>
            <a:r>
              <a:rPr lang="en-US" baseline="0" dirty="0" smtClean="0"/>
              <a:t> than just a number, it is a range of numbers, each with an associated probability of occurrence.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allows a person to determine a cost based on a percentile associated with a certain level of confidence.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03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77880">
              <a:srgbClr val="5EB2E5"/>
            </a:gs>
            <a:gs pos="75000">
              <a:schemeClr val="bg2">
                <a:lumMod val="60000"/>
                <a:lumOff val="40000"/>
              </a:schemeClr>
            </a:gs>
            <a:gs pos="97000">
              <a:schemeClr val="accent5">
                <a:lumMod val="20000"/>
                <a:lumOff val="80000"/>
              </a:schemeClr>
            </a:gs>
            <a:gs pos="85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DB51C5-4997-48B4-B3F8-239FECB1B8BF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56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Jonathon.Courtney@l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nickel@l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Jonathon.Courtney@L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Spreadsheet Applications for Construction Cost Estimating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By Jonathon </a:t>
            </a:r>
            <a:r>
              <a:rPr lang="en-US" b="1" dirty="0" smtClean="0">
                <a:solidFill>
                  <a:schemeClr val="bg1"/>
                </a:solidFill>
              </a:rPr>
              <a:t>Courtney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Jonathon.Courtney@la.gov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(225) 379-1078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4" y="1"/>
            <a:ext cx="91249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1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4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37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</a:t>
            </a:r>
            <a:endParaRPr lang="en-US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756790"/>
            <a:ext cx="9456071" cy="47303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14947" y="2448058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98406" y="5894988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11125" y="2448058"/>
            <a:ext cx="22578" cy="34469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776894" y="3864032"/>
            <a:ext cx="269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$900 Variance in Cost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7963" y="4745052"/>
            <a:ext cx="140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Includes all bids (Unfiltered)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Effects of Competition on Bids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362703"/>
            <a:ext cx="9510063" cy="489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25" y="452718"/>
            <a:ext cx="9577109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5" y="1853248"/>
            <a:ext cx="9417699" cy="4711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8496" y="3885636"/>
            <a:ext cx="43759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61762" y="2800010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61762" y="5543211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18025" y="2800010"/>
            <a:ext cx="0" cy="274102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120169" y="4058571"/>
            <a:ext cx="262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Less than $400 Variation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82549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82549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9000" y="3864208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9000" y="4884225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78999" y="3864208"/>
            <a:ext cx="1" cy="1020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946552" y="4038107"/>
            <a:ext cx="2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About $35 Variation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143" y="2290162"/>
            <a:ext cx="98122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Really?!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4456367" y="2444051"/>
            <a:ext cx="1757324" cy="83019"/>
          </a:xfrm>
          <a:prstGeom prst="straightConnector1">
            <a:avLst/>
          </a:prstGeom>
          <a:ln>
            <a:solidFill>
              <a:schemeClr val="bg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82549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9000" y="3864208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9000" y="4884225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78999" y="3864208"/>
            <a:ext cx="1" cy="1020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946552" y="4038107"/>
            <a:ext cx="2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About $35 Variation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0633" y="2610013"/>
            <a:ext cx="382754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is the Unit Price for 15,000 Tons?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88290" y="4008351"/>
            <a:ext cx="0" cy="1828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Number </a:t>
            </a: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Will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Deceive You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20" y="1779889"/>
            <a:ext cx="3584759" cy="32982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078112"/>
            <a:ext cx="11887200" cy="73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A single number for an estimate could insinuate false expectations.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Key Cost Driving Relationships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(The Usual Suspects)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81481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Competition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Only look at projects with at least 3 or more bidders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Only look at the top 2 bidders</a:t>
            </a:r>
          </a:p>
          <a:p>
            <a:r>
              <a:rPr lang="en-US" dirty="0" smtClean="0"/>
              <a:t>Size of Project</a:t>
            </a:r>
          </a:p>
          <a:p>
            <a:r>
              <a:rPr lang="en-US" dirty="0" smtClean="0"/>
              <a:t>Quantity</a:t>
            </a:r>
          </a:p>
          <a:p>
            <a:r>
              <a:rPr lang="en-US" dirty="0" smtClean="0"/>
              <a:t>Type of Project</a:t>
            </a:r>
          </a:p>
          <a:p>
            <a:r>
              <a:rPr lang="en-US" dirty="0" smtClean="0"/>
              <a:t>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DOTD District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Parish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3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91785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406" y="2486313"/>
            <a:ext cx="3587261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Maximum:  $105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Most Likely:  $85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Minimum:     $70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Deterministic verses Probabilistic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030117"/>
          </a:xfrm>
        </p:spPr>
        <p:txBody>
          <a:bodyPr/>
          <a:lstStyle/>
          <a:p>
            <a:r>
              <a:rPr lang="en-US" dirty="0" smtClean="0"/>
              <a:t>Assuming the estimated cost for a project is an average, then there is a 50% probability of exceeding the estimated </a:t>
            </a:r>
            <a:r>
              <a:rPr lang="en-US" dirty="0"/>
              <a:t>cost.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89" y="2578849"/>
            <a:ext cx="4899378" cy="407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67" y="2578849"/>
            <a:ext cx="5357402" cy="40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 Mostly on Major Items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only a handful of items will make up 80% or more of the total construction cost of a project.</a:t>
            </a:r>
          </a:p>
          <a:p>
            <a:r>
              <a:rPr lang="en-US" dirty="0" smtClean="0"/>
              <a:t>Make sure to include Lump Sum items like Mobilization.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Simulations?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50818"/>
            <a:ext cx="10515599" cy="4838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 smtClean="0"/>
              <a:t>Monte Carlo Simulation:  A technique of multiple trial runs of random values that incorporate the underlying variability of individual elements to jointly determine a range of potential outcomes for a single output (i.e., project cost) by compiling all of the trial statistics. </a:t>
            </a:r>
          </a:p>
          <a:p>
            <a:pPr eaLnBrk="1" hangingPunct="1">
              <a:buFont typeface="Monotype Sorts" pitchFamily="2" charset="2"/>
              <a:buNone/>
            </a:pPr>
            <a:endParaRPr lang="en-US" b="0" dirty="0" smtClean="0"/>
          </a:p>
        </p:txBody>
      </p:sp>
      <p:pic>
        <p:nvPicPr>
          <p:cNvPr id="6" name="Picture 5" descr="2007_08_monte_car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6" y="2955781"/>
            <a:ext cx="481012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Simulations?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8" descr="C:\Users\George\Desktop\Paper &amp; Attachments\Image2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8"/>
          <a:stretch>
            <a:fillRect/>
          </a:stretch>
        </p:blipFill>
        <p:spPr bwMode="auto">
          <a:xfrm>
            <a:off x="2671618" y="1690688"/>
            <a:ext cx="1447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909" y="2081577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Item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909" y="2963605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Item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111" y="3895210"/>
            <a:ext cx="179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Element 1</a:t>
            </a:r>
            <a:endParaRPr lang="en-US" dirty="0"/>
          </a:p>
        </p:txBody>
      </p:sp>
      <p:pic>
        <p:nvPicPr>
          <p:cNvPr id="10" name="Picture 6" descr="mcco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85" y="2051192"/>
            <a:ext cx="19050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833870" y="2266243"/>
            <a:ext cx="793214" cy="1190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6072" y="3123551"/>
            <a:ext cx="661012" cy="558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19418" y="3895210"/>
            <a:ext cx="507666" cy="87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A0238E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2" y="1608138"/>
            <a:ext cx="5292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6288337" y="2933701"/>
            <a:ext cx="507666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 descr="C:\Users\George\Desktop\Paper &amp; Attachments\Image29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13681"/>
          <a:stretch/>
        </p:blipFill>
        <p:spPr bwMode="auto">
          <a:xfrm>
            <a:off x="7772505" y="4626143"/>
            <a:ext cx="1466850" cy="2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37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</a:t>
            </a:r>
            <a:endParaRPr lang="en-US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0117"/>
          </a:xfrm>
        </p:spPr>
        <p:txBody>
          <a:bodyPr/>
          <a:lstStyle/>
          <a:p>
            <a:r>
              <a:rPr lang="en-US" dirty="0" smtClean="0"/>
              <a:t>For this example project, out of 45 items only 9 major items accounted for over 80% of the cost of the project.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5" y="2565999"/>
            <a:ext cx="11169749" cy="16812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4478607"/>
            <a:ext cx="9149492" cy="15518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06561"/>
          </a:xfrm>
        </p:spPr>
        <p:txBody>
          <a:bodyPr>
            <a:normAutofit/>
          </a:bodyPr>
          <a:lstStyle/>
          <a:p>
            <a:r>
              <a:rPr lang="en-US" dirty="0" smtClean="0"/>
              <a:t>Assuming Low Competition as a Risk: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58011"/>
            <a:ext cx="6350391" cy="4090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590" y="1280938"/>
            <a:ext cx="2246130" cy="53678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06561"/>
          </a:xfrm>
        </p:spPr>
        <p:txBody>
          <a:bodyPr>
            <a:normAutofit/>
          </a:bodyPr>
          <a:lstStyle/>
          <a:p>
            <a:r>
              <a:rPr lang="en-US" dirty="0" smtClean="0"/>
              <a:t>Modeling a Significant number of Major Items yields an inaccurately narrow probability cost distribution curve.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06561"/>
          </a:xfrm>
        </p:spPr>
        <p:txBody>
          <a:bodyPr>
            <a:normAutofit/>
          </a:bodyPr>
          <a:lstStyle/>
          <a:p>
            <a:r>
              <a:rPr lang="en-US" dirty="0" smtClean="0"/>
              <a:t>In this example, a total of 19 Major Items were modeled.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90" y="2180325"/>
            <a:ext cx="8968944" cy="2604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40" y="4784907"/>
            <a:ext cx="5841643" cy="10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3" y="1810606"/>
            <a:ext cx="8222606" cy="2668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98309" y="2456719"/>
            <a:ext cx="637551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98308" y="3449628"/>
            <a:ext cx="637551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3443" y="2237223"/>
            <a:ext cx="136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9541" y="3210026"/>
            <a:ext cx="16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8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This yielded a narrow range of probable cost with a 70</a:t>
            </a:r>
            <a:r>
              <a:rPr lang="en-US" baseline="30000" dirty="0" smtClean="0"/>
              <a:t>th</a:t>
            </a:r>
            <a:r>
              <a:rPr lang="en-US" dirty="0" smtClean="0"/>
              <a:t> percentile probable total cost </a:t>
            </a:r>
            <a:r>
              <a:rPr lang="en-US" dirty="0"/>
              <a:t>of $</a:t>
            </a:r>
            <a:r>
              <a:rPr lang="en-US" dirty="0" smtClean="0"/>
              <a:t>25,598,940.36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8494"/>
          <a:stretch/>
        </p:blipFill>
        <p:spPr>
          <a:xfrm>
            <a:off x="2298696" y="2601743"/>
            <a:ext cx="5047441" cy="3989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138" y="2601742"/>
            <a:ext cx="1676030" cy="39892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823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Items of similar work type are likely to be bid similarly.</a:t>
            </a:r>
          </a:p>
          <a:p>
            <a:r>
              <a:rPr lang="en-US" dirty="0" smtClean="0"/>
              <a:t>For example, if a contractor bids high on one asphalt item, they are likely to bid high on other asphalt items as well.</a:t>
            </a:r>
          </a:p>
          <a:p>
            <a:r>
              <a:rPr lang="en-US" dirty="0" smtClean="0"/>
              <a:t>Based on this assumption, similar items were grouped together and each group of items was modeled as an individual item.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This yielded only10 Major items that needed to be modeled, with a 70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/>
              <a:t>probable cost of $</a:t>
            </a:r>
            <a:r>
              <a:rPr lang="en-US" dirty="0" smtClean="0"/>
              <a:t>25,780,715.78 which is less than 1% more than the previous model’s </a:t>
            </a:r>
            <a:r>
              <a:rPr lang="en-US" dirty="0"/>
              <a:t>$25,598,940.36.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43789"/>
            <a:ext cx="10871633" cy="1590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554" y="4551677"/>
            <a:ext cx="6550891" cy="1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The biggest difference is revealed in the probable range in cost.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6236"/>
          <a:stretch/>
        </p:blipFill>
        <p:spPr>
          <a:xfrm>
            <a:off x="1250320" y="2191865"/>
            <a:ext cx="5219301" cy="452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621" y="2191865"/>
            <a:ext cx="3526312" cy="45232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875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The moral of the story is to try to keep the number of major items to be modeled to a minimum by grouping similar items together and model each group of similar items as an individual item.</a:t>
            </a:r>
            <a:endParaRPr lang="en-US" dirty="0"/>
          </a:p>
          <a:p>
            <a:r>
              <a:rPr lang="en-US" dirty="0" smtClean="0"/>
              <a:t>More sophisticated techniques do exist to better address this issue, but currently, this method is easier and more practical, given the resources available to us.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Questions/Comments?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1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2509" y="1536065"/>
            <a:ext cx="5351815" cy="272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Jonathon Courtney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DOTD Economist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Jonathon.Courtney@LA.gov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(225) 379-1078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37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Demonstration</a:t>
            </a:r>
            <a:endParaRPr lang="en-US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65" y="4421550"/>
            <a:ext cx="626723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8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0" y="1"/>
            <a:ext cx="91347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1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0"/>
            <a:ext cx="9143999" cy="68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1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1"/>
            <a:ext cx="9220199" cy="683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9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47509" y="374073"/>
            <a:ext cx="238991" cy="581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8185" y="955964"/>
            <a:ext cx="146831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additional filtering.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74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E1CB7C40FD74682136FFD8A90729D" ma:contentTypeVersion="0" ma:contentTypeDescription="Create a new document." ma:contentTypeScope="" ma:versionID="f4fd1a461ab5a92645b560d917cf7270">
  <xsd:schema xmlns:xsd="http://www.w3.org/2001/XMLSchema" xmlns:xs="http://www.w3.org/2001/XMLSchema" xmlns:p="http://schemas.microsoft.com/office/2006/metadata/properties" xmlns:ns1="http://schemas.microsoft.com/sharepoint/v3" xmlns:ns3="0af4d956-9692-4602-bf5d-40d2edfe2006" targetNamespace="http://schemas.microsoft.com/office/2006/metadata/properties" ma:root="true" ma:fieldsID="024a4540aa524184b31124e46bd3a41b" ns1:_="" ns3:_="">
    <xsd:import namespace="http://schemas.microsoft.com/sharepoint/v3"/>
    <xsd:import namespace="0af4d956-9692-4602-bf5d-40d2edfe200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4d956-9692-4602-bf5d-40d2edfe2006" elementFormDefault="qualified">
    <xsd:import namespace="http://schemas.microsoft.com/office/2006/documentManagement/types"/>
    <xsd:import namespace="http://schemas.microsoft.com/office/infopath/2007/PartnerControls"/>
    <xsd:element name="EffectiveDate" ma:index="11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0af4d956-9692-4602-bf5d-40d2edfe2006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EE812B-F1D9-43C6-8DB6-67756D608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6E1314-AA44-4D16-B66C-A4555930E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f4d956-9692-4602-bf5d-40d2edfe2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E2135A-E2D3-44A5-946C-E7AAB831B8C8}">
  <ds:schemaRefs>
    <ds:schemaRef ds:uri="http://purl.org/dc/elements/1.1/"/>
    <ds:schemaRef ds:uri="http://schemas.microsoft.com/office/2006/metadata/properties"/>
    <ds:schemaRef ds:uri="0af4d956-9692-4602-bf5d-40d2edfe2006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555</TotalTime>
  <Words>1042</Words>
  <Application>Microsoft Office PowerPoint</Application>
  <PresentationFormat>Widescreen</PresentationFormat>
  <Paragraphs>138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Monotype Sorts</vt:lpstr>
      <vt:lpstr>Wingdings</vt:lpstr>
      <vt:lpstr>Wingdings 3</vt:lpstr>
      <vt:lpstr>Ion</vt:lpstr>
      <vt:lpstr>Spreadsheet Applications for Construction Cost Estimating</vt:lpstr>
      <vt:lpstr>Key Cost Driving Relationships (The Usual Suspects)</vt:lpstr>
      <vt:lpstr>Item Bid History Spreadsheet Application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2015 Superpave Asphaltic Concrete Cost (Unit Price verses Quantity)</vt:lpstr>
      <vt:lpstr>Effects of Competition on Bids</vt:lpstr>
      <vt:lpstr>2015 Superpave Asphaltic Concrete Cost (Unit Price verses Quantity)</vt:lpstr>
      <vt:lpstr>2015 Superpave Asphaltic Concrete Cost (Unit Price verses Quantity)</vt:lpstr>
      <vt:lpstr>2015 Superpave Asphaltic Concrete Cost (Unit Price verses Quantity)</vt:lpstr>
      <vt:lpstr>2015 Superpave Asphaltic Concrete Cost (Unit Price verses Quantity)</vt:lpstr>
      <vt:lpstr>The Number Will Deceive You</vt:lpstr>
      <vt:lpstr>2015 Superpave Asphaltic Concrete Cost (Unit Price verses Quantity)</vt:lpstr>
      <vt:lpstr>Deterministic verses Probabilistic</vt:lpstr>
      <vt:lpstr>Focus Mostly on Major Items</vt:lpstr>
      <vt:lpstr>Monte Carlo Simulations?</vt:lpstr>
      <vt:lpstr>Monte Carlo Simulations?</vt:lpstr>
      <vt:lpstr>Example</vt:lpstr>
      <vt:lpstr>Monte Carlo Simulations</vt:lpstr>
      <vt:lpstr>Monte Carlo Simulations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Questions/Comments?</vt:lpstr>
    </vt:vector>
  </TitlesOfParts>
  <Company>LADOTD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Spreadsheet Applications for Construction Cost Estimating</dc:title>
  <dc:subject/>
  <dc:creator>Charles Nickel</dc:creator>
  <cp:lastModifiedBy>00370009</cp:lastModifiedBy>
  <cp:revision>42</cp:revision>
  <cp:lastPrinted>2016-03-30T11:27:34Z</cp:lastPrinted>
  <dcterms:created xsi:type="dcterms:W3CDTF">2016-02-19T12:08:33Z</dcterms:created>
  <dcterms:modified xsi:type="dcterms:W3CDTF">2025-05-15T12:42:10Z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0x01010054CE1CB7C40FD74682136FFD8A90729D</vt:lpwstr>
  </property>
</Properties>
</file>