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81" r:id="rId6"/>
    <p:sldMasterId id="2147483690" r:id="rId7"/>
    <p:sldMasterId id="2147483702" r:id="rId8"/>
  </p:sldMasterIdLst>
  <p:notesMasterIdLst>
    <p:notesMasterId r:id="rId40"/>
  </p:notesMasterIdLst>
  <p:handoutMasterIdLst>
    <p:handoutMasterId r:id="rId41"/>
  </p:handoutMasterIdLst>
  <p:sldIdLst>
    <p:sldId id="285" r:id="rId9"/>
    <p:sldId id="315" r:id="rId10"/>
    <p:sldId id="317" r:id="rId11"/>
    <p:sldId id="321" r:id="rId12"/>
    <p:sldId id="261" r:id="rId13"/>
    <p:sldId id="266" r:id="rId14"/>
    <p:sldId id="318" r:id="rId15"/>
    <p:sldId id="284" r:id="rId16"/>
    <p:sldId id="263" r:id="rId17"/>
    <p:sldId id="262" r:id="rId18"/>
    <p:sldId id="257" r:id="rId19"/>
    <p:sldId id="286" r:id="rId20"/>
    <p:sldId id="306" r:id="rId21"/>
    <p:sldId id="287" r:id="rId22"/>
    <p:sldId id="297" r:id="rId23"/>
    <p:sldId id="281" r:id="rId24"/>
    <p:sldId id="279" r:id="rId25"/>
    <p:sldId id="271" r:id="rId26"/>
    <p:sldId id="282" r:id="rId27"/>
    <p:sldId id="272" r:id="rId28"/>
    <p:sldId id="273" r:id="rId29"/>
    <p:sldId id="274" r:id="rId30"/>
    <p:sldId id="320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22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591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20CD7-7D3F-4CC4-A8CE-FEDF5ED2AB0B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04345B-74AF-41C9-8B40-58515A6AE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8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1C29D5-3684-43FB-A2C9-20BED57FA102}" type="datetimeFigureOut">
              <a:rPr lang="en-US" smtClean="0"/>
              <a:t>2/27/2013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674403-0430-4185-82BC-1570FDC33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5469B8B-5619-4B2E-92BF-6E514477E9FF}" type="slidenum">
              <a:rPr lang="en-US" sz="1200" b="0">
                <a:latin typeface="Tahoma" pitchFamily="34" charset="0"/>
              </a:rPr>
              <a:pPr/>
              <a:t>6</a:t>
            </a:fld>
            <a:endParaRPr lang="en-US" sz="1200" b="0" dirty="0">
              <a:latin typeface="Tahoma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276EB14-7183-436E-9A2E-C5B51EFF42C5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27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4868D9F-255B-4F99-BF09-D73BBF736E58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28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179A76-2B95-4313-A163-6213EDAD3682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29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83BAEF-4057-4A46-9F7D-EC9F3FB4F9DB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30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5BA4D7-AAB5-48C0-907D-D52937DCFA35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31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0314400-7A5C-4DF5-93F5-41CC5DEE763C}" type="slidenum">
              <a:rPr lang="en-US" sz="1200" b="0">
                <a:latin typeface="Tahoma" pitchFamily="34" charset="0"/>
              </a:rPr>
              <a:pPr/>
              <a:t>7</a:t>
            </a:fld>
            <a:endParaRPr lang="en-US" sz="1200" b="0" dirty="0"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55410BB-3228-4148-BF5B-5A643E066260}" type="slidenum">
              <a:rPr lang="en-US" sz="1200" b="0">
                <a:latin typeface="Tahoma" pitchFamily="34" charset="0"/>
              </a:rPr>
              <a:pPr/>
              <a:t>8</a:t>
            </a:fld>
            <a:endParaRPr lang="en-US" sz="1200" b="0" dirty="0">
              <a:latin typeface="Tahom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27969F7-A33F-4A23-9224-AA84CE2A58CF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13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CE69577-FB93-49C5-A15D-8C8C17F633EF}" type="slidenum">
              <a:rPr lang="en-US" sz="1200" b="0">
                <a:latin typeface="Tahoma" pitchFamily="34" charset="0"/>
              </a:rPr>
              <a:pPr/>
              <a:t>15</a:t>
            </a:fld>
            <a:endParaRPr lang="en-US" sz="1200" b="0" dirty="0">
              <a:latin typeface="Tahom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defTabSz="949568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defTabSz="94956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0ED2F3-611F-4E55-BF30-EE9991C20482}" type="slidenum">
              <a:rPr lang="en-US" sz="1200" b="0">
                <a:solidFill>
                  <a:prstClr val="black"/>
                </a:solidFill>
                <a:latin typeface="Tahoma" pitchFamily="34" charset="0"/>
              </a:rPr>
              <a:pPr/>
              <a:t>19</a:t>
            </a:fld>
            <a:endParaRPr lang="en-US" sz="1200" b="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5BA4D7-AAB5-48C0-907D-D52937DCFA35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24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DE8B209-390E-429C-A128-0535D52A2D24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25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1863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18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552ACF4-250B-4F2C-94DE-239FA87F94E2}" type="slidenum">
              <a:rPr lang="en-US" sz="1200" b="0" smtClean="0">
                <a:solidFill>
                  <a:srgbClr val="000000"/>
                </a:solidFill>
                <a:latin typeface="Tahoma" charset="0"/>
              </a:rPr>
              <a:pPr/>
              <a:t>26</a:t>
            </a:fld>
            <a:endParaRPr lang="en-US" sz="1200" b="0" dirty="0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83485" y="4035287"/>
            <a:ext cx="655549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223001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47700" y="4495800"/>
            <a:ext cx="6391274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44184" y="5322167"/>
            <a:ext cx="2125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itchFamily="34" charset="0"/>
              </a:rPr>
              <a:t>© 2012 Bentley</a:t>
            </a:r>
            <a:r>
              <a:rPr lang="en-US" sz="8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itchFamily="34" charset="0"/>
              </a:rPr>
              <a:t> Systems, Incorporated</a:t>
            </a:r>
            <a:endParaRPr lang="en-US" sz="800" dirty="0" smtClean="0">
              <a:solidFill>
                <a:schemeClr val="tx2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 bwMode="auto">
          <a:xfrm>
            <a:off x="483483" y="5874026"/>
            <a:ext cx="6555491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647700" y="5991740"/>
            <a:ext cx="6391274" cy="658298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5" name="Picture 2" descr="http://t1.gstatic.com/images?q=tbn:ANd9GcTK7lNyYA1a4d3R4_mjzIEbvnrfoYKHPz4-_cD_dog7cyDXmRwK&amp;t=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76750"/>
            <a:ext cx="1619250" cy="16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473959" y="676953"/>
            <a:ext cx="8314257" cy="3590247"/>
            <a:chOff x="483484" y="676953"/>
            <a:chExt cx="8314257" cy="3590247"/>
          </a:xfrm>
        </p:grpSpPr>
        <p:pic>
          <p:nvPicPr>
            <p:cNvPr id="13" name="Picture 12" descr="Pictur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3484" y="676953"/>
              <a:ext cx="8314257" cy="3590247"/>
            </a:xfrm>
            <a:prstGeom prst="roundRect">
              <a:avLst>
                <a:gd name="adj" fmla="val 5421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82000"/>
                </a:srgbClr>
              </a:outerShdw>
            </a:effectLst>
          </p:spPr>
        </p:pic>
        <p:pic>
          <p:nvPicPr>
            <p:cNvPr id="1026" name="Picture 2" descr="Iheep imag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" y="764591"/>
              <a:ext cx="1918253" cy="336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69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743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32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125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33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352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210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7129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05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794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9" y="1393825"/>
            <a:ext cx="7772400" cy="4148138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209550"/>
            <a:ext cx="81047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83485" y="4035287"/>
            <a:ext cx="655549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223001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47700" y="4495800"/>
            <a:ext cx="6391274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44184" y="5322167"/>
            <a:ext cx="2125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© 2012 Bentley Systems, Incorporated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483483" y="5874026"/>
            <a:ext cx="6555491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647700" y="5991740"/>
            <a:ext cx="6391274" cy="658298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5" name="Picture 2" descr="http://t1.gstatic.com/images?q=tbn:ANd9GcTK7lNyYA1a4d3R4_mjzIEbvnrfoYKHPz4-_cD_dog7cyDXmRwK&amp;t=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76750"/>
            <a:ext cx="1619250" cy="16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473959" y="676953"/>
            <a:ext cx="8314257" cy="3590247"/>
            <a:chOff x="483484" y="676953"/>
            <a:chExt cx="8314257" cy="3590247"/>
          </a:xfrm>
        </p:grpSpPr>
        <p:pic>
          <p:nvPicPr>
            <p:cNvPr id="13" name="Picture 12" descr="Pictur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3484" y="676953"/>
              <a:ext cx="8314257" cy="3590247"/>
            </a:xfrm>
            <a:prstGeom prst="roundRect">
              <a:avLst>
                <a:gd name="adj" fmla="val 5421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82000"/>
                </a:srgbClr>
              </a:outerShdw>
            </a:effectLst>
          </p:spPr>
        </p:pic>
        <p:pic>
          <p:nvPicPr>
            <p:cNvPr id="1026" name="Picture 2" descr="Iheep imag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" y="764591"/>
              <a:ext cx="1918253" cy="336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7643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9" y="1393825"/>
            <a:ext cx="7772400" cy="4148138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209550"/>
            <a:ext cx="81047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47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642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122363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2363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212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17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756649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24" descr="BIUCtitlesli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25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77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48"/>
              <a:ext cx="18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effectLst>
            <a:outerShdw dist="35921" dir="2700000" algn="ctr" rotWithShape="0">
              <a:srgbClr val="768AAD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  <a:effectLst>
            <a:outerShdw dist="35921" dir="2700000" algn="ctr" rotWithShape="0">
              <a:srgbClr val="768AAD"/>
            </a:outerShdw>
          </a:effectLst>
        </p:spPr>
        <p:txBody>
          <a:bodyPr/>
          <a:lstStyle>
            <a:lvl1pPr marL="0" indent="0"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0675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0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6304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18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84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71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962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434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0635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20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20955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0"/>
            <a:ext cx="61341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96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83485" y="4035287"/>
            <a:ext cx="655549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00" y="6223001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47700" y="4495800"/>
            <a:ext cx="6391274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44184" y="5322167"/>
            <a:ext cx="21258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8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© 2012 Bentley Systems, Incorporated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483483" y="5874026"/>
            <a:ext cx="6555491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647700" y="5991740"/>
            <a:ext cx="6391274" cy="658298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5" name="Picture 2" descr="http://t1.gstatic.com/images?q=tbn:ANd9GcTK7lNyYA1a4d3R4_mjzIEbvnrfoYKHPz4-_cD_dog7cyDXmRwK&amp;t=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76750"/>
            <a:ext cx="1619250" cy="16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473959" y="676953"/>
            <a:ext cx="8314257" cy="3590247"/>
            <a:chOff x="483484" y="676953"/>
            <a:chExt cx="8314257" cy="3590247"/>
          </a:xfrm>
        </p:grpSpPr>
        <p:pic>
          <p:nvPicPr>
            <p:cNvPr id="13" name="Picture 12" descr="Pictur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83484" y="676953"/>
              <a:ext cx="8314257" cy="3590247"/>
            </a:xfrm>
            <a:prstGeom prst="roundRect">
              <a:avLst>
                <a:gd name="adj" fmla="val 5421"/>
              </a:avLst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82000"/>
                </a:srgbClr>
              </a:outerShdw>
            </a:effectLst>
          </p:spPr>
        </p:pic>
        <p:pic>
          <p:nvPicPr>
            <p:cNvPr id="1026" name="Picture 2" descr="Iheep imag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" y="764591"/>
              <a:ext cx="1918253" cy="336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9468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89" y="1393825"/>
            <a:ext cx="7772400" cy="4148138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209550"/>
            <a:ext cx="81047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030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339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36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122363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2363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2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719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1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756649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122363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2363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209550"/>
            <a:ext cx="8756649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24" descr="BIUCtitleslid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25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77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48"/>
              <a:ext cx="187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  <a:effectLst>
            <a:outerShdw dist="35921" dir="2700000" algn="ctr" rotWithShape="0">
              <a:srgbClr val="768AAD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  <a:effectLst>
            <a:outerShdw dist="35921" dir="2700000" algn="ctr" rotWithShape="0">
              <a:srgbClr val="768AAD"/>
            </a:outerShdw>
          </a:effectLst>
        </p:spPr>
        <p:txBody>
          <a:bodyPr/>
          <a:lstStyle>
            <a:lvl1pPr marL="0" indent="0"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542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206829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3825"/>
            <a:ext cx="7772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65658" y="1162889"/>
            <a:ext cx="23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©  2012 Bentley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Systems, Incorporated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WWW.BENTLEY.COM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750" r="1764" b="1750"/>
          <a:stretch/>
        </p:blipFill>
        <p:spPr bwMode="auto">
          <a:xfrm>
            <a:off x="7980970" y="5610603"/>
            <a:ext cx="932688" cy="8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58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206829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3825"/>
            <a:ext cx="7772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65658" y="1162889"/>
            <a:ext cx="23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©  2012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mtClean="0">
                <a:solidFill>
                  <a:srgbClr val="92D05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| WWW.BENTLEY.COM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750" r="1764" b="1750"/>
          <a:stretch/>
        </p:blipFill>
        <p:spPr bwMode="auto">
          <a:xfrm>
            <a:off x="7980970" y="5610603"/>
            <a:ext cx="932688" cy="8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206829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3825"/>
            <a:ext cx="77724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65658" y="1162889"/>
            <a:ext cx="239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©  2012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401AE62-ACEE-4CBF-ABCE-6DEA53F53216}" type="slidenum">
              <a:rPr lang="en-US" smtClean="0">
                <a:solidFill>
                  <a:srgbClr val="92D050"/>
                </a:solidFill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| WWW.BENTLEY.COM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750" r="1764" b="1750"/>
          <a:stretch/>
        </p:blipFill>
        <p:spPr bwMode="auto">
          <a:xfrm>
            <a:off x="7980970" y="5610603"/>
            <a:ext cx="932688" cy="88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1.emf"/><Relationship Id="rId10" Type="http://schemas.microsoft.com/office/2007/relationships/hdphoto" Target="../media/hdphoto2.wdp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2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11" Type="http://schemas.microsoft.com/office/2007/relationships/hdphoto" Target="../media/hdphoto1.wdp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20540"/>
            <a:ext cx="7675809" cy="14706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/>
              <a:t>Automating </a:t>
            </a:r>
            <a:r>
              <a:rPr lang="en-US" sz="3200" dirty="0" smtClean="0"/>
              <a:t>LaDOTD Design Publishing</a:t>
            </a:r>
            <a:r>
              <a:rPr lang="en-US" dirty="0" smtClean="0"/>
              <a:t>                                                           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 Updated 2/27/2013  - HW )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1" y="5991739"/>
            <a:ext cx="6527800" cy="723385"/>
          </a:xfrm>
        </p:spPr>
        <p:txBody>
          <a:bodyPr/>
          <a:lstStyle/>
          <a:p>
            <a:r>
              <a:rPr lang="en-US" dirty="0" smtClean="0"/>
              <a:t>Hollis Ward: DOTD Design Automation Manager: hollis.ward@la.gov</a:t>
            </a:r>
          </a:p>
          <a:p>
            <a:r>
              <a:rPr lang="en-US" dirty="0" smtClean="0"/>
              <a:t>Tom Atkinson: Bentley Information Management Sales Executive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85292" y="837729"/>
            <a:ext cx="3678713" cy="3269580"/>
            <a:chOff x="2485292" y="837729"/>
            <a:chExt cx="3678713" cy="3269580"/>
          </a:xfrm>
        </p:grpSpPr>
        <p:pic>
          <p:nvPicPr>
            <p:cNvPr id="3074" name="Picture 2" descr="C:\bentleymarketing.projectwiseonline.com\ron.gant\dms09960\SOTEPA_HumbertodeCampos_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978" y="2907219"/>
              <a:ext cx="1797027" cy="120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SS3 Images\SCDOT_Interchange_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2" t="6244" r="37054" b="1247"/>
            <a:stretch/>
          </p:blipFill>
          <p:spPr bwMode="auto">
            <a:xfrm>
              <a:off x="2485292" y="837729"/>
              <a:ext cx="1840523" cy="204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Wise Attributes Page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1050" y="5715689"/>
            <a:ext cx="714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</a:rPr>
              <a:t> “Publish To PDF” passes attribute values from DGN to PDF </a:t>
            </a:r>
            <a:r>
              <a:rPr lang="en-US" sz="2000" b="0" dirty="0">
                <a:solidFill>
                  <a:schemeClr val="accent6"/>
                </a:solidFill>
                <a:latin typeface="Arial Narrow" pitchFamily="34" charset="0"/>
              </a:rPr>
              <a:t>(Used for Document Searches in ProjectWise and </a:t>
            </a:r>
            <a:r>
              <a:rPr lang="en-US" sz="2000" b="0" dirty="0" smtClean="0">
                <a:solidFill>
                  <a:schemeClr val="accent6"/>
                </a:solidFill>
                <a:latin typeface="Arial Narrow" pitchFamily="34" charset="0"/>
              </a:rPr>
              <a:t>Plans Room)</a:t>
            </a:r>
            <a:endParaRPr lang="en-US" sz="2000" b="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933972"/>
            <a:ext cx="4452938" cy="479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4953000"/>
            <a:ext cx="782590" cy="7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3" y="2951399"/>
            <a:ext cx="782590" cy="7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394860" y="1514475"/>
            <a:ext cx="2475358" cy="2918189"/>
          </a:xfrm>
          <a:prstGeom prst="roundRect">
            <a:avLst/>
          </a:prstGeom>
          <a:solidFill>
            <a:schemeClr val="bg1"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415270"/>
            <a:ext cx="9239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Plot Information Transfer</a:t>
            </a:r>
            <a:endParaRPr lang="en-US" dirty="0"/>
          </a:p>
        </p:txBody>
      </p:sp>
      <p:pic>
        <p:nvPicPr>
          <p:cNvPr id="4" name="Picture 8" descr="http://b.dryicons.com/images/icon_sets/coquette_part_5_icons_set/png/128x128/xml_fil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07396"/>
            <a:ext cx="7461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56940"/>
              </p:ext>
            </p:extLst>
          </p:nvPr>
        </p:nvGraphicFramePr>
        <p:xfrm>
          <a:off x="7953375" y="3006614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" name="Visio" r:id="rId7" imgW="504068" imgH="503947" progId="Visio.Drawing.11">
                  <p:embed/>
                </p:oleObj>
              </mc:Choice>
              <mc:Fallback>
                <p:oleObj name="Visio" r:id="rId7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3006614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405745"/>
            <a:ext cx="9239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046054"/>
              </p:ext>
            </p:extLst>
          </p:nvPr>
        </p:nvGraphicFramePr>
        <p:xfrm>
          <a:off x="2351754" y="5096669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" name="Visio" r:id="rId10" imgW="504068" imgH="503947" progId="Visio.Drawing.11">
                  <p:embed/>
                </p:oleObj>
              </mc:Choice>
              <mc:Fallback>
                <p:oleObj name="Visio" r:id="rId10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754" y="5096669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8" descr="http://b.dryicons.com/images/icon_sets/coquette_part_5_icons_set/png/128x128/xml_fil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2" y="2946564"/>
            <a:ext cx="7461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3964" y="1131264"/>
            <a:ext cx="129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DMZ Firewall</a:t>
            </a:r>
          </a:p>
        </p:txBody>
      </p:sp>
      <p:pic>
        <p:nvPicPr>
          <p:cNvPr id="14" name="Picture 8" descr="http://b.dryicons.com/images/icon_sets/coquette_part_5_icons_set/png/128x128/xml_fil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29" y="4975225"/>
            <a:ext cx="7461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87248" y="3751500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External User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0050" y="572148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DOTD User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7350" y="1514475"/>
            <a:ext cx="2804341" cy="4714875"/>
          </a:xfrm>
          <a:prstGeom prst="roundRect">
            <a:avLst/>
          </a:prstGeom>
          <a:solidFill>
            <a:schemeClr val="bg1"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4860" y="1884600"/>
            <a:ext cx="247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ProjectWise Gateway Server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FTP Server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726" y="113126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DOTD Network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20" y="1676606"/>
            <a:ext cx="26132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ProjectWise Integration Server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ProjectWise Plot Server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Custom Publishing Solution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867025"/>
            <a:ext cx="590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http://png-2.findicons.com/files/icons/1786/oxygen_refit/128/system_config_servic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866232"/>
            <a:ext cx="562767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cec.ccrsb.ca/onlineassessment/pdf-icon-transparent-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21" y="2789467"/>
            <a:ext cx="664028" cy="6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56159"/>
              </p:ext>
            </p:extLst>
          </p:nvPr>
        </p:nvGraphicFramePr>
        <p:xfrm>
          <a:off x="5039859" y="2479856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" name="Visio" r:id="rId14" imgW="504068" imgH="503947" progId="Visio.Drawing.11">
                  <p:embed/>
                </p:oleObj>
              </mc:Choice>
              <mc:Fallback>
                <p:oleObj name="Visio" r:id="rId14" imgW="504068" imgH="50394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59" y="2479856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55613"/>
              </p:ext>
            </p:extLst>
          </p:nvPr>
        </p:nvGraphicFramePr>
        <p:xfrm>
          <a:off x="2143124" y="2537848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" name="Visio" r:id="rId15" imgW="504068" imgH="503947" progId="Visio.Drawing.11">
                  <p:embed/>
                </p:oleObj>
              </mc:Choice>
              <mc:Fallback>
                <p:oleObj name="Visio" r:id="rId15" imgW="504068" imgH="503947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4" y="2537848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573352" y="4917805"/>
            <a:ext cx="1868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&lt;Animated&gt;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Turned off by default.   It may be helpful to turn it on for this this type of slide</a:t>
            </a:r>
            <a:endParaRPr lang="en-US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32755E-8 L 5.55556E-7 -0.3018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47 L -0.08021 0.03518 C -0.09705 0.04328 -0.12223 0.04768 -0.14844 0.04768 C -0.1783 0.04768 -0.20226 0.04328 -0.2191 0.03518 L -0.29914 -0.00047 " pathEditMode="fixed" rAng="0" ptsTypes="FffFF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08715 0.04491 C -0.10504 0.05671 -0.13195 0.06342 -0.15972 0.06342 C -0.19149 0.06342 -0.21719 0.05671 -0.2349 0.04491 L -0.32014 -0.00625 " pathEditMode="fixed" rAng="0" ptsTypes="FffFF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34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1215 0.04444 C -0.01475 0.05416 -0.02083 0.0618 -0.02847 0.06597 C -0.03715 0.07106 -0.04496 0.0706 -0.05225 0.06643 L -0.08489 0.04745 " pathEditMode="relative" rAng="9443661" ptsTypes="FffFF">
                                      <p:cBhvr>
                                        <p:cTn id="53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45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00747 0.06806 C 0.00903 0.08449 0.00556 0.09908 -0.00173 0.11019 C -0.00972 0.12385 -0.02118 0.12917 -0.0342 0.12755 L -0.08594 0.1294 " pathEditMode="relative" rAng="7895811" ptsTypes="FffFF">
                                      <p:cBhvr>
                                        <p:cTn id="6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04676 L -0.01771 0.001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22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8 0.12893 L -0.01614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636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3975 3.7037E-7 0.07239 0.04306 0.07239 0.09653 C 0.07239 0.14954 0.03975 0.19329 3.33333E-6 0.19329 C -0.03976 0.19329 -0.07205 0.14954 -0.07205 0.09653 C -0.07205 0.04306 -0.03976 3.7037E-7 3.33333E-6 3.7037E-7 Z " pathEditMode="relative" rAng="0" ptsTypes="fffff">
                                      <p:cBhvr>
                                        <p:cTn id="85" dur="3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65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0" y="1401619"/>
            <a:ext cx="782590" cy="7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030" y="209550"/>
            <a:ext cx="8104717" cy="762000"/>
          </a:xfrm>
        </p:spPr>
        <p:txBody>
          <a:bodyPr/>
          <a:lstStyle/>
          <a:p>
            <a:r>
              <a:rPr lang="en-US" dirty="0" smtClean="0"/>
              <a:t>Digital Signature Workflow and Audit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6872"/>
              </p:ext>
            </p:extLst>
          </p:nvPr>
        </p:nvGraphicFramePr>
        <p:xfrm>
          <a:off x="6185680" y="1545288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Visio" r:id="rId4" imgW="504068" imgH="503947" progId="Visio.Drawing.11">
                  <p:embed/>
                </p:oleObj>
              </mc:Choice>
              <mc:Fallback>
                <p:oleObj name="Visio" r:id="rId4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680" y="1545288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299" y="2170107"/>
            <a:ext cx="27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ProjectWise Integration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8328" y="2170107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DOTD User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27" y="1416024"/>
            <a:ext cx="923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26501"/>
              </p:ext>
            </p:extLst>
          </p:nvPr>
        </p:nvGraphicFramePr>
        <p:xfrm>
          <a:off x="2912302" y="1435074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Visio" r:id="rId7" imgW="504068" imgH="503947" progId="Visio.Drawing.11">
                  <p:embed/>
                </p:oleObj>
              </mc:Choice>
              <mc:Fallback>
                <p:oleObj name="Visio" r:id="rId7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302" y="1435074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8" name="Picture 34" descr="http://www.cec.ccrsb.ca/onlineassessment/pdf-icon-transparent-backgrou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75" y="1435074"/>
            <a:ext cx="664028" cy="6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9070" y1="28261" x2="79070" y2="28261"/>
                        <a14:foregroundMark x1="65116" y1="17391" x2="65116" y2="17391"/>
                        <a14:foregroundMark x1="23256" y1="71739" x2="23256" y2="71739"/>
                        <a14:backgroundMark x1="16279" y1="15217" x2="16279" y2="15217"/>
                        <a14:backgroundMark x1="37209" y1="36957" x2="37209" y2="36957"/>
                        <a14:backgroundMark x1="81395" y1="97826" x2="81395" y2="97826"/>
                        <a14:backgroundMark x1="95349" y1="15217" x2="95349" y2="1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71" y="1450831"/>
            <a:ext cx="409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s://encrypted-tbn2.google.com/images?q=tbn:ANd9GcTrNUljBJS8elKFiXcxve_MiE2DbF_zrOLnqehk4qn60odgl1hUK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97" y="1439717"/>
            <a:ext cx="654742" cy="6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50" y="2878902"/>
            <a:ext cx="800481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PDFs are Exported from ProjectWise to Windows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Logs Date, Time, User, Folder, “Exported for Digital Signature”, etc.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Silanis Digital Signature Process is Executed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PDFs are Imported Back to ProjectWise 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Verifies documents are signed (otherwise, will not import), and then imports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Deletes signed PDF files in Windows folder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Logs Date, Time, User, “Imported Digitally Signed Document”, etc. 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Updates “Signature Status” attribute value to “Signed” 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Updates PDF document status to “Final Status” (Locked)</a:t>
            </a: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3688" y="2474215"/>
            <a:ext cx="120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&lt;Animated&gt;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671 L -0.01736 -0.05625 C -0.02101 -0.06782 -0.02604 -0.07314 -0.03108 -0.07314 C -0.03698 -0.07314 -0.04201 -0.06782 -0.04531 -0.05625 L -0.06059 -0.00671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023 L -0.07291 0.04028 C -0.08698 0.0493 -0.10798 0.05416 -0.12986 0.05416 C -0.15486 0.05416 -0.17482 0.0493 -0.18889 0.04028 L -0.2559 0.00023 " pathEditMode="relative" rAng="-10800000" ptsTypes="FffFF">
                                      <p:cBhvr>
                                        <p:cTn id="4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742174" y="1742872"/>
            <a:ext cx="80059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marL="1184275" lvl="3" indent="-49530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Highlight PDF drawings to sign in ProjectWise</a:t>
            </a:r>
          </a:p>
          <a:p>
            <a:pPr marL="1184275" lvl="3" indent="-4953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Right-Click and select “Export for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Signature”</a:t>
            </a:r>
          </a:p>
          <a:p>
            <a:pPr marL="1489075" lvl="4" indent="-342900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Exports drawings to C:\PW_SignatureDir            </a:t>
            </a:r>
          </a:p>
          <a:p>
            <a:pPr marL="1146175" lvl="3" indent="-457200" eaLnBrk="0" hangingPunct="0">
              <a:spcAft>
                <a:spcPts val="1200"/>
              </a:spcAft>
              <a:buFont typeface="+mj-lt"/>
              <a:buAutoNum type="arabicPeriod" startAt="3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Sign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drawings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using Silanis ApproveIt</a:t>
            </a:r>
          </a:p>
          <a:p>
            <a:pPr marL="1184275" lvl="3" indent="-495300" eaLnBrk="0" hangingPunct="0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Right-click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and select “Import Signed Document”</a:t>
            </a:r>
          </a:p>
          <a:p>
            <a:pPr marL="1489075" lvl="4" indent="-342900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Checks </a:t>
            </a: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to make sure drawings are signed.</a:t>
            </a:r>
          </a:p>
          <a:p>
            <a:pPr marL="1489075" lvl="4" indent="-342900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Imports </a:t>
            </a: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drawings and sets “Final Status”</a:t>
            </a:r>
          </a:p>
          <a:p>
            <a:pPr marL="1489075" lvl="4" indent="-342900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Sets </a:t>
            </a: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“Signature Status” attribute to “Signed”</a:t>
            </a:r>
          </a:p>
          <a:p>
            <a:pPr marL="1489075" lvl="4" indent="-342900" eaLnBrk="0" hangingPunct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Records </a:t>
            </a: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audit trail of signing ceremony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13605" y="1219200"/>
            <a:ext cx="7543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FFFFCC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Export PDF/ Import Signed Document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806085" y="304800"/>
            <a:ext cx="7084165" cy="914400"/>
          </a:xfrm>
          <a:noFill/>
        </p:spPr>
        <p:txBody>
          <a:bodyPr/>
          <a:lstStyle/>
          <a:p>
            <a:pPr algn="ctr"/>
            <a:r>
              <a:rPr lang="en-US" dirty="0" smtClean="0"/>
              <a:t>Bentley Custom PDF Signature Workflow from the Driver’s Seat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2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25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2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2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2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5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5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25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2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2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2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9" name="Picture 125" descr="https://encrypted-tbn1.google.com/images?q=tbn:ANd9GcQ9kEU8yJWS41KByzKhPlthN7e6WdD9fZM-MkKMxyyyADeA-F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32" y="1079357"/>
            <a:ext cx="1232089" cy="12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72" y="2442957"/>
            <a:ext cx="782590" cy="7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Export to Plans Room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88212"/>
              </p:ext>
            </p:extLst>
          </p:nvPr>
        </p:nvGraphicFramePr>
        <p:xfrm>
          <a:off x="4462462" y="2586626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Visio" r:id="rId5" imgW="504068" imgH="503947" progId="Visio.Drawing.11">
                  <p:embed/>
                </p:oleObj>
              </mc:Choice>
              <mc:Fallback>
                <p:oleObj name="Visio" r:id="rId5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2586626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4196" y="1001271"/>
            <a:ext cx="27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ProjectWise Integration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5110" y="3211445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DOTD User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24" y="1370603"/>
            <a:ext cx="923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57885"/>
              </p:ext>
            </p:extLst>
          </p:nvPr>
        </p:nvGraphicFramePr>
        <p:xfrm>
          <a:off x="1817199" y="1389653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Visio" r:id="rId8" imgW="504068" imgH="503947" progId="Visio.Drawing.11">
                  <p:embed/>
                </p:oleObj>
              </mc:Choice>
              <mc:Fallback>
                <p:oleObj name="Visio" r:id="rId8" imgW="504068" imgH="503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199" y="1389653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080" y="3609058"/>
            <a:ext cx="8766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DOTD User selects “Export to Plans Room” Command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Document Attributes are written to an XML file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The PDF and </a:t>
            </a: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XML files are copied from </a:t>
            </a:r>
            <a:r>
              <a:rPr lang="en-US" sz="22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ProjectWise to a predetermined Folder </a:t>
            </a:r>
            <a:endParaRPr lang="en-US" sz="22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The Electronic Plans Room runs a service that watches this folder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The PDF </a:t>
            </a:r>
            <a:r>
              <a:rPr lang="en-US" sz="24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and XML are imported as a new, “</a:t>
            </a: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indexed” document</a:t>
            </a:r>
            <a:endParaRPr lang="en-US" sz="240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33" y="1406072"/>
            <a:ext cx="923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63900" y="1001271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Electronic Plans Room Server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9972" y="1375031"/>
            <a:ext cx="1304100" cy="746125"/>
            <a:chOff x="2128122" y="1863935"/>
            <a:chExt cx="1304100" cy="746125"/>
          </a:xfrm>
        </p:grpSpPr>
        <p:pic>
          <p:nvPicPr>
            <p:cNvPr id="1058" name="Picture 34" descr="http://www.cec.ccrsb.ca/onlineassessment/pdf-icon-transparent-backgroun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122" y="1907448"/>
              <a:ext cx="664028" cy="66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b.dryicons.com/images/icon_sets/coquette_part_5_icons_set/png/128x128/xml_fil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32000" contras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97" y="1863935"/>
              <a:ext cx="746125" cy="746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7387783" y="3026779"/>
            <a:ext cx="120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&lt;Animated&gt;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5781 0.07592 C 0.06996 0.09328 0.08819 0.10278 0.10711 0.10278 C 0.12882 0.10278 0.14618 0.09328 0.1585 0.07592 L 0.21684 2.22222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2.59259E-6 L 0.28385 0.07615 C 0.29791 0.09328 0.31892 0.10278 0.3408 0.10278 C 0.3658 0.10278 0.38576 0.09328 0.39982 0.07615 L 0.46684 2.59259E-6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02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80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80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805206" y="1357232"/>
            <a:ext cx="8338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400" b="1" dirty="0">
              <a:solidFill>
                <a:schemeClr val="accent6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marL="231775" lvl="2" eaLnBrk="0" hangingPunct="0">
              <a:lnSpc>
                <a:spcPct val="100000"/>
              </a:lnSpc>
              <a:spcAft>
                <a:spcPct val="50000"/>
              </a:spcAft>
            </a:pPr>
            <a:r>
              <a:rPr lang="en-US" sz="2800" b="1" dirty="0">
                <a:solidFill>
                  <a:schemeClr val="accent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“Publish To PDF” Makes Publishing Easy</a:t>
            </a:r>
            <a:endParaRPr lang="en-US" sz="1400" b="1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27144" name="Rectangle 8"/>
          <p:cNvSpPr>
            <a:spLocks noChangeArrowheads="1"/>
          </p:cNvSpPr>
          <p:nvPr/>
        </p:nvSpPr>
        <p:spPr bwMode="auto">
          <a:xfrm>
            <a:off x="914400" y="2028982"/>
            <a:ext cx="80772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400" b="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Creates </a:t>
            </a: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PDFs without user plotting </a:t>
            </a: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setup</a:t>
            </a:r>
          </a:p>
          <a:p>
            <a:pPr marL="727075" lvl="2" indent="-495300" eaLnBrk="0" hangingPunct="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Creates output folder for PDFs (e.g., Final Plans</a:t>
            </a: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)</a:t>
            </a:r>
            <a:endParaRPr lang="en-US" sz="2400" b="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Copies </a:t>
            </a: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attribute </a:t>
            </a: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values from DGN to PDF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Sends </a:t>
            </a: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email documenting PDF creation status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Manages PDF Digital Signing Ceremony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Ex</a:t>
            </a: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ports </a:t>
            </a:r>
            <a:r>
              <a:rPr lang="en-US" sz="2400" b="0" dirty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PDF and XML index to Falcon “Plans Room</a:t>
            </a: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  <a:cs typeface="Arial" charset="0"/>
              </a:rPr>
              <a:t>”</a:t>
            </a:r>
          </a:p>
          <a:p>
            <a:pPr marL="727075" lvl="2" indent="-495300" eaLnBrk="0" hangingPunct="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600" b="1" dirty="0">
                <a:solidFill>
                  <a:schemeClr val="accent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Publishes Deliverables for DOTD </a:t>
            </a:r>
            <a:r>
              <a:rPr lang="en-US" sz="2600" b="1" dirty="0" smtClean="0">
                <a:solidFill>
                  <a:schemeClr val="accent6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and                        Consultant partners</a:t>
            </a:r>
            <a:endParaRPr lang="en-US" sz="2600" b="1" dirty="0">
              <a:solidFill>
                <a:schemeClr val="accent6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ü"/>
            </a:pPr>
            <a:endParaRPr lang="en-US" sz="2400" b="0" dirty="0">
              <a:solidFill>
                <a:schemeClr val="accent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" y="323850"/>
            <a:ext cx="8104717" cy="762000"/>
          </a:xfrm>
        </p:spPr>
        <p:txBody>
          <a:bodyPr/>
          <a:lstStyle/>
          <a:p>
            <a:pPr algn="ctr"/>
            <a:r>
              <a:rPr lang="en-US" dirty="0"/>
              <a:t>Bentley ProjectWise Custom </a:t>
            </a:r>
            <a:r>
              <a:rPr lang="en-US" dirty="0" smtClean="0"/>
              <a:t>                       PDF </a:t>
            </a:r>
            <a:r>
              <a:rPr lang="en-US" dirty="0"/>
              <a:t>Publishing </a:t>
            </a:r>
            <a:r>
              <a:rPr lang="en-US" dirty="0" smtClean="0"/>
              <a:t>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2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2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2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812" y="955100"/>
            <a:ext cx="9205383" cy="54108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Publishing Plan On Hold Before </a:t>
            </a:r>
            <a:r>
              <a:rPr lang="en-US" dirty="0"/>
              <a:t>Automated PDF </a:t>
            </a:r>
            <a:r>
              <a:rPr lang="en-US" dirty="0" smtClean="0"/>
              <a:t>Publishing</a:t>
            </a:r>
          </a:p>
          <a:p>
            <a:pPr lvl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2200" kern="1200" dirty="0" smtClean="0">
                <a:solidFill>
                  <a:schemeClr val="accent6"/>
                </a:solidFill>
                <a:cs typeface="Arial" charset="0"/>
              </a:rPr>
              <a:t>Consultants must create PDF plans on their site using InterPlot</a:t>
            </a:r>
          </a:p>
          <a:p>
            <a:pPr lvl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2200" kern="1200" dirty="0">
                <a:solidFill>
                  <a:schemeClr val="accent6"/>
                </a:solidFill>
                <a:cs typeface="Arial" charset="0"/>
              </a:rPr>
              <a:t>Consultants</a:t>
            </a:r>
            <a:r>
              <a:rPr lang="en-US" sz="2200" kern="1200" dirty="0" smtClean="0">
                <a:solidFill>
                  <a:schemeClr val="accent6"/>
                </a:solidFill>
                <a:cs typeface="Arial" charset="0"/>
              </a:rPr>
              <a:t> must index plans using ControlCAD ‘Indexer’ on their site</a:t>
            </a:r>
          </a:p>
          <a:p>
            <a:pPr lvl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2200" kern="1200" dirty="0">
                <a:solidFill>
                  <a:schemeClr val="accent6"/>
                </a:solidFill>
                <a:cs typeface="Arial" charset="0"/>
              </a:rPr>
              <a:t>Plan delivery </a:t>
            </a:r>
            <a:r>
              <a:rPr lang="en-US" sz="2200" kern="1200" dirty="0" smtClean="0">
                <a:solidFill>
                  <a:schemeClr val="accent6"/>
                </a:solidFill>
                <a:cs typeface="Arial" charset="0"/>
              </a:rPr>
              <a:t>required Consultants to package all DGNs, PDFs &amp; XML Index Files </a:t>
            </a:r>
          </a:p>
          <a:p>
            <a:pPr lvl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2200" kern="1200" dirty="0" smtClean="0">
                <a:solidFill>
                  <a:schemeClr val="accent6"/>
                </a:solidFill>
                <a:cs typeface="Arial" charset="0"/>
              </a:rPr>
              <a:t>DOTD must process Consultant packages</a:t>
            </a:r>
          </a:p>
          <a:p>
            <a:pPr lvl="1">
              <a:spcBef>
                <a:spcPts val="1800"/>
              </a:spcBef>
              <a:buClrTx/>
              <a:buFont typeface="Courier New" pitchFamily="49" charset="0"/>
              <a:buChar char="o"/>
            </a:pPr>
            <a:r>
              <a:rPr lang="en-US" sz="2200" kern="1200" dirty="0" smtClean="0">
                <a:solidFill>
                  <a:schemeClr val="accent6"/>
                </a:solidFill>
                <a:cs typeface="Arial" charset="0"/>
              </a:rPr>
              <a:t>CAD design plan QA/QC practical for ‘Final Plans’ only</a:t>
            </a:r>
          </a:p>
          <a:p>
            <a:pPr lvl="1">
              <a:spcBef>
                <a:spcPts val="2400"/>
              </a:spcBef>
              <a:buClrTx/>
              <a:buFont typeface="Wingdings" pitchFamily="2" charset="2"/>
              <a:buChar char="Ø"/>
            </a:pPr>
            <a:r>
              <a:rPr lang="en-US" sz="1900" dirty="0" smtClean="0"/>
              <a:t>This system was considered a great improvement at the time, but staffing to process the submittals was not provided. </a:t>
            </a:r>
          </a:p>
          <a:p>
            <a:pPr lvl="1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1900" dirty="0" smtClean="0"/>
              <a:t>DOTD focus on meeting ‘Plan Delivery Dates’ was more important than enforcing workflow and data standards.  Conforming to standards was essentially on the honor system.</a:t>
            </a:r>
          </a:p>
          <a:p>
            <a:pPr lvl="1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1900" dirty="0" smtClean="0"/>
              <a:t>Compliance depended on Project Manager, Task Manager and Consultant                             priorities.  PDF publishing was therefore ad-hoc and not for formal submittals.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09550"/>
            <a:ext cx="9078013" cy="762000"/>
          </a:xfrm>
        </p:spPr>
        <p:txBody>
          <a:bodyPr/>
          <a:lstStyle/>
          <a:p>
            <a:pPr algn="ctr"/>
            <a:r>
              <a:rPr lang="en-US" sz="3600" dirty="0" smtClean="0"/>
              <a:t>Consultant Plan Delivery Before New Process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7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988" y="1159485"/>
            <a:ext cx="8866012" cy="4996218"/>
          </a:xfrm>
        </p:spPr>
        <p:txBody>
          <a:bodyPr/>
          <a:lstStyle/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PDF plans published using automated Bentley PDF Creation Service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PDF plan production using this “EZ Publish” system is far faster and more efficient than paper for all submittal milestones.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PDF Creation Service requires CAD DGNs to reside in ProjectWise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Consultants must upload CAD designs and participate in DOTD ProjectWise plan delivery process.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CAD DGNs in ProjectWise enable ControlCAD Reports in ProjectWise 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ControlCAD Reports provide feedback at each submittal milestone</a:t>
            </a:r>
          </a:p>
          <a:p>
            <a:pPr lvl="1">
              <a:spcBef>
                <a:spcPts val="1800"/>
              </a:spcBef>
              <a:buClrTx/>
              <a:buFont typeface="Wingdings" pitchFamily="2" charset="2"/>
              <a:buChar char="ü"/>
            </a:pPr>
            <a:r>
              <a:rPr lang="en-US" kern="1200" dirty="0">
                <a:solidFill>
                  <a:schemeClr val="accent6"/>
                </a:solidFill>
                <a:cs typeface="Arial" charset="0"/>
              </a:rPr>
              <a:t>Ultimate Result: Both publishing and QA/QC is very efficient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30" y="209550"/>
            <a:ext cx="8703310" cy="762000"/>
          </a:xfrm>
        </p:spPr>
        <p:txBody>
          <a:bodyPr/>
          <a:lstStyle/>
          <a:p>
            <a:pPr algn="ctr"/>
            <a:r>
              <a:rPr lang="en-US" dirty="0" smtClean="0"/>
              <a:t>Project Impact on DOTD Plan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350" y="209550"/>
            <a:ext cx="8104717" cy="762000"/>
          </a:xfrm>
        </p:spPr>
        <p:txBody>
          <a:bodyPr/>
          <a:lstStyle/>
          <a:p>
            <a:pPr algn="ctr"/>
            <a:r>
              <a:rPr lang="en-US" dirty="0" smtClean="0"/>
              <a:t>Typical Transmittal Email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4910" y="1261110"/>
            <a:ext cx="6486525" cy="3477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Arial Narrow" pitchFamily="34" charset="0"/>
              </a:rPr>
              <a:t>Transmitted </a:t>
            </a:r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herewith is </a:t>
            </a:r>
            <a:r>
              <a:rPr lang="en-US" sz="2000" i="1" dirty="0" smtClean="0">
                <a:solidFill>
                  <a:schemeClr val="accent6"/>
                </a:solidFill>
                <a:latin typeface="Arial Narrow" pitchFamily="34" charset="0"/>
              </a:rPr>
              <a:t>a </a:t>
            </a:r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link to the Final Plans for the </a:t>
            </a:r>
            <a:r>
              <a:rPr lang="en-US" sz="2000" i="1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referenced project in ProjectWise. </a:t>
            </a:r>
            <a:r>
              <a:rPr lang="en-US" sz="2000" i="1" dirty="0" smtClean="0">
                <a:solidFill>
                  <a:schemeClr val="accent6"/>
                </a:solidFill>
                <a:latin typeface="Arial Narrow" pitchFamily="34" charset="0"/>
              </a:rPr>
              <a:t>These Plans are submitted for the your review and approval via Title Sheet signature.</a:t>
            </a:r>
            <a:endParaRPr lang="en-US" sz="2000" i="1" dirty="0">
              <a:solidFill>
                <a:schemeClr val="accent6"/>
              </a:solidFill>
              <a:latin typeface="Arial Narrow" pitchFamily="34" charset="0"/>
            </a:endParaRP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 </a:t>
            </a: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S.P. No. H.009101</a:t>
            </a: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Interchange Lighting</a:t>
            </a: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I-55 @ LA 16 (Amite)</a:t>
            </a: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Route I-55</a:t>
            </a:r>
          </a:p>
          <a:p>
            <a:r>
              <a:rPr lang="en-US" sz="2000" i="1" dirty="0">
                <a:solidFill>
                  <a:schemeClr val="accent6"/>
                </a:solidFill>
                <a:latin typeface="Arial Narrow" pitchFamily="34" charset="0"/>
              </a:rPr>
              <a:t>Tangipahoa Parish</a:t>
            </a:r>
          </a:p>
          <a:p>
            <a:r>
              <a:rPr lang="en-US" sz="2000" i="1" dirty="0"/>
              <a:t> </a:t>
            </a:r>
          </a:p>
          <a:p>
            <a:pPr lvl="0"/>
            <a:r>
              <a:rPr lang="en-US" sz="2000" i="1" dirty="0" smtClean="0"/>
              <a:t>Link to Final plans: </a:t>
            </a:r>
            <a:r>
              <a:rPr lang="en-US" sz="2000" i="1" u="sng" dirty="0" smtClean="0">
                <a:solidFill>
                  <a:srgbClr val="3333FF"/>
                </a:solidFill>
              </a:rPr>
              <a:t>Final Plans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99268" y="4879452"/>
            <a:ext cx="5226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i="1" dirty="0" smtClean="0">
                <a:latin typeface="Arial Narrow" pitchFamily="34" charset="0"/>
              </a:rPr>
              <a:t>Transmittal verbiage varies depending on plan delivery milestone  and related directives</a:t>
            </a:r>
            <a:r>
              <a:rPr lang="en-US" i="1" dirty="0" smtClean="0">
                <a:latin typeface="Arial Narrow" pitchFamily="34" charset="0"/>
              </a:rPr>
              <a:t>.</a:t>
            </a:r>
            <a:endParaRPr lang="en-US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Cj032480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8263"/>
            <a:ext cx="1816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MCj02955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79663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MCj032240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844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855663"/>
            <a:ext cx="8305800" cy="990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LaDOTDAutomated Plan Delivery              Another Way to Look at it                                                        </a:t>
            </a:r>
            <a:endParaRPr lang="en-US" sz="28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Automate PDF Plans Publishing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Automate Digital Signature Workflow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Empower </a:t>
            </a:r>
            <a:r>
              <a:rPr lang="en-US" dirty="0"/>
              <a:t>Design Consultants to Publish/Sign Plans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Automate PDF Transfer to Bidder Plans Room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" y="209550"/>
            <a:ext cx="8869680" cy="762000"/>
          </a:xfrm>
        </p:spPr>
        <p:txBody>
          <a:bodyPr/>
          <a:lstStyle/>
          <a:p>
            <a:r>
              <a:rPr lang="en-US" dirty="0" smtClean="0"/>
              <a:t>Automated PDF Publishing Project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581400" y="1907806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505200" y="1793506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629150" y="4636718"/>
            <a:ext cx="4429125" cy="1981200"/>
          </a:xfrm>
          <a:prstGeom prst="flowChartProcess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PDF - Adobe file format used for published documents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XML -  File format used to store attribute values (indexing)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ProjectWise - Bentley Plan Development System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Falcon -  tsaADVET Electronic Plans Distribution System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Watched Folder -  Monitored by Falcon for incoming plans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81600" y="2326906"/>
            <a:ext cx="2049463" cy="1190625"/>
            <a:chOff x="5181600" y="2414588"/>
            <a:chExt cx="2048854" cy="1190016"/>
          </a:xfrm>
        </p:grpSpPr>
        <p:sp>
          <p:nvSpPr>
            <p:cNvPr id="6177" name="AutoShape 6"/>
            <p:cNvSpPr>
              <a:spLocks noChangeArrowheads="1"/>
            </p:cNvSpPr>
            <p:nvPr/>
          </p:nvSpPr>
          <p:spPr bwMode="auto">
            <a:xfrm rot="10800000" flipV="1">
              <a:off x="5706454" y="2506054"/>
              <a:ext cx="1524000" cy="1098550"/>
            </a:xfrm>
            <a:prstGeom prst="flowChartDocument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6178" name="Line 7"/>
            <p:cNvSpPr>
              <a:spLocks noChangeShapeType="1"/>
            </p:cNvSpPr>
            <p:nvPr/>
          </p:nvSpPr>
          <p:spPr bwMode="auto">
            <a:xfrm>
              <a:off x="5181600" y="2965450"/>
              <a:ext cx="381000" cy="47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79" name="AutoShape 8"/>
            <p:cNvSpPr>
              <a:spLocks noChangeArrowheads="1"/>
            </p:cNvSpPr>
            <p:nvPr/>
          </p:nvSpPr>
          <p:spPr bwMode="auto">
            <a:xfrm rot="10800000" flipV="1">
              <a:off x="5562600" y="2414588"/>
              <a:ext cx="1600200" cy="1098550"/>
            </a:xfrm>
            <a:prstGeom prst="flowChartDocument">
              <a:avLst/>
            </a:prstGeom>
            <a:solidFill>
              <a:srgbClr val="EAEAEA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" b="1" dirty="0" smtClean="0">
                <a:solidFill>
                  <a:srgbClr val="000099"/>
                </a:solidFill>
                <a:latin typeface="Arial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“Watched Folder”</a:t>
              </a:r>
              <a:endParaRPr lang="en-US" sz="13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162800" y="2155456"/>
            <a:ext cx="1981200" cy="1566862"/>
            <a:chOff x="7162800" y="2243138"/>
            <a:chExt cx="1981200" cy="1566862"/>
          </a:xfrm>
        </p:grpSpPr>
        <p:sp>
          <p:nvSpPr>
            <p:cNvPr id="6174" name="Line 7"/>
            <p:cNvSpPr>
              <a:spLocks noChangeShapeType="1"/>
            </p:cNvSpPr>
            <p:nvPr/>
          </p:nvSpPr>
          <p:spPr bwMode="auto">
            <a:xfrm>
              <a:off x="7162800" y="2971800"/>
              <a:ext cx="304800" cy="47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75" name="AutoShape 10"/>
            <p:cNvSpPr>
              <a:spLocks noChangeArrowheads="1"/>
            </p:cNvSpPr>
            <p:nvPr/>
          </p:nvSpPr>
          <p:spPr bwMode="auto">
            <a:xfrm>
              <a:off x="7620000" y="2319338"/>
              <a:ext cx="1524000" cy="1490662"/>
            </a:xfrm>
            <a:prstGeom prst="flowChartMagneticDisk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6176" name="AutoShape 12"/>
            <p:cNvSpPr>
              <a:spLocks noChangeArrowheads="1"/>
            </p:cNvSpPr>
            <p:nvPr/>
          </p:nvSpPr>
          <p:spPr bwMode="auto">
            <a:xfrm>
              <a:off x="7467600" y="2243138"/>
              <a:ext cx="1600200" cy="1490662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tIns="2286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ts val="1200"/>
                </a:spcAft>
              </a:pPr>
              <a:r>
                <a:rPr lang="en-US" sz="1400" b="1" dirty="0" smtClean="0">
                  <a:solidFill>
                    <a:srgbClr val="000099"/>
                  </a:solidFill>
                  <a:latin typeface="Arial" charset="0"/>
                </a:rPr>
                <a:t>Falcon Electronic Plans Distribution Center</a:t>
              </a:r>
            </a:p>
          </p:txBody>
        </p:sp>
      </p:grpSp>
      <p:sp>
        <p:nvSpPr>
          <p:cNvPr id="6151" name="AutoShape 13"/>
          <p:cNvSpPr>
            <a:spLocks noChangeArrowheads="1"/>
          </p:cNvSpPr>
          <p:nvPr/>
        </p:nvSpPr>
        <p:spPr bwMode="auto">
          <a:xfrm rot="10800000" flipV="1">
            <a:off x="3695700" y="1984006"/>
            <a:ext cx="1219200" cy="457200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sp>
        <p:nvSpPr>
          <p:cNvPr id="6152" name="AutoShape 14"/>
          <p:cNvSpPr>
            <a:spLocks noChangeArrowheads="1"/>
          </p:cNvSpPr>
          <p:nvPr/>
        </p:nvSpPr>
        <p:spPr bwMode="auto">
          <a:xfrm rot="10800000" flipV="1">
            <a:off x="3609975" y="3446093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PDF Submittal Folder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2000" y="3806456"/>
            <a:ext cx="2819400" cy="2681287"/>
            <a:chOff x="471" y="2445"/>
            <a:chExt cx="1776" cy="1689"/>
          </a:xfrm>
        </p:grpSpPr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1821" y="2493"/>
              <a:ext cx="426" cy="1218"/>
            </a:xfrm>
            <a:custGeom>
              <a:avLst/>
              <a:gdLst>
                <a:gd name="T0" fmla="*/ 3 w 504"/>
                <a:gd name="T1" fmla="*/ 0 h 1194"/>
                <a:gd name="T2" fmla="*/ 0 w 504"/>
                <a:gd name="T3" fmla="*/ 6657 h 1194"/>
                <a:gd name="T4" fmla="*/ 0 60000 65536"/>
                <a:gd name="T5" fmla="*/ 0 60000 65536"/>
                <a:gd name="T6" fmla="*/ 0 w 504"/>
                <a:gd name="T7" fmla="*/ 0 h 1194"/>
                <a:gd name="T8" fmla="*/ 504 w 504"/>
                <a:gd name="T9" fmla="*/ 1194 h 1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1194">
                  <a:moveTo>
                    <a:pt x="504" y="0"/>
                  </a:moveTo>
                  <a:lnTo>
                    <a:pt x="0" y="1194"/>
                  </a:lnTo>
                </a:path>
              </a:pathLst>
            </a:custGeom>
            <a:noFill/>
            <a:ln w="9525" cap="flat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71" name="AutoShape 19"/>
            <p:cNvSpPr>
              <a:spLocks noChangeArrowheads="1"/>
            </p:cNvSpPr>
            <p:nvPr/>
          </p:nvSpPr>
          <p:spPr bwMode="auto">
            <a:xfrm rot="10800000" flipV="1">
              <a:off x="471" y="3749"/>
              <a:ext cx="1332" cy="385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  <a:t>PDF Submittal Folder</a:t>
              </a:r>
              <a:b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  <a:t>(“Final  Plans”)</a:t>
              </a:r>
            </a:p>
          </p:txBody>
        </p:sp>
        <p:sp>
          <p:nvSpPr>
            <p:cNvPr id="6172" name="Line 20"/>
            <p:cNvSpPr>
              <a:spLocks noChangeShapeType="1"/>
            </p:cNvSpPr>
            <p:nvPr/>
          </p:nvSpPr>
          <p:spPr bwMode="auto">
            <a:xfrm flipH="1">
              <a:off x="1131" y="2445"/>
              <a:ext cx="12" cy="12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73" name="AutoShape 21"/>
            <p:cNvSpPr>
              <a:spLocks noChangeArrowheads="1"/>
            </p:cNvSpPr>
            <p:nvPr/>
          </p:nvSpPr>
          <p:spPr bwMode="auto">
            <a:xfrm rot="10800000">
              <a:off x="950" y="2637"/>
              <a:ext cx="368" cy="930"/>
            </a:xfrm>
            <a:prstGeom prst="flowChartProcess">
              <a:avLst/>
            </a:prstGeom>
            <a:solidFill>
              <a:srgbClr val="EAEAEA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eaVert" anchor="ctr" anchorCtr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3333CC"/>
                  </a:solidFill>
                  <a:latin typeface="Arial" charset="0"/>
                  <a:cs typeface="Arial" charset="0"/>
                </a:rPr>
                <a:t>PW  Index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0" y="902918"/>
            <a:ext cx="2695575" cy="685800"/>
            <a:chOff x="1950" y="672"/>
            <a:chExt cx="1698" cy="432"/>
          </a:xfrm>
        </p:grpSpPr>
        <p:sp>
          <p:nvSpPr>
            <p:cNvPr id="6168" name="AutoShape 32"/>
            <p:cNvSpPr>
              <a:spLocks noChangeArrowheads="1"/>
            </p:cNvSpPr>
            <p:nvPr/>
          </p:nvSpPr>
          <p:spPr bwMode="auto">
            <a:xfrm>
              <a:off x="2328" y="672"/>
              <a:ext cx="1320" cy="432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with CADconform.  Index in ProjectWise.</a:t>
              </a:r>
            </a:p>
          </p:txBody>
        </p:sp>
        <p:sp>
          <p:nvSpPr>
            <p:cNvPr id="6169" name="Line 33"/>
            <p:cNvSpPr>
              <a:spLocks noChangeShapeType="1"/>
            </p:cNvSpPr>
            <p:nvPr/>
          </p:nvSpPr>
          <p:spPr bwMode="auto">
            <a:xfrm flipH="1" flipV="1">
              <a:off x="1950" y="864"/>
              <a:ext cx="385" cy="3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56163" y="3730256"/>
            <a:ext cx="3144837" cy="633412"/>
            <a:chOff x="3059" y="2405"/>
            <a:chExt cx="1981" cy="399"/>
          </a:xfrm>
        </p:grpSpPr>
        <p:sp>
          <p:nvSpPr>
            <p:cNvPr id="6166" name="AutoShape 35"/>
            <p:cNvSpPr>
              <a:spLocks noChangeArrowheads="1"/>
            </p:cNvSpPr>
            <p:nvPr/>
          </p:nvSpPr>
          <p:spPr bwMode="auto">
            <a:xfrm>
              <a:off x="3673" y="2426"/>
              <a:ext cx="1367" cy="378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Sign Final Plan  Drawings with ApproveIt</a:t>
              </a:r>
            </a:p>
          </p:txBody>
        </p:sp>
        <p:sp>
          <p:nvSpPr>
            <p:cNvPr id="6167" name="Line 36"/>
            <p:cNvSpPr>
              <a:spLocks noChangeShapeType="1"/>
            </p:cNvSpPr>
            <p:nvPr/>
          </p:nvSpPr>
          <p:spPr bwMode="auto">
            <a:xfrm flipH="1" flipV="1">
              <a:off x="3059" y="2405"/>
              <a:ext cx="620" cy="21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6156" name="Text Box 44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Georgia" pitchFamily="18" charset="0"/>
              </a:rPr>
              <a:t>DOTD Internal Plan Delivery Workflow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9113" y="921968"/>
            <a:ext cx="3138487" cy="1047750"/>
            <a:chOff x="327" y="636"/>
            <a:chExt cx="1977" cy="660"/>
          </a:xfrm>
        </p:grpSpPr>
        <p:sp>
          <p:nvSpPr>
            <p:cNvPr id="6161" name="AutoShape 43"/>
            <p:cNvSpPr>
              <a:spLocks noChangeArrowheads="1"/>
            </p:cNvSpPr>
            <p:nvPr/>
          </p:nvSpPr>
          <p:spPr bwMode="auto">
            <a:xfrm rot="10800000" flipV="1">
              <a:off x="375" y="684"/>
              <a:ext cx="1584" cy="438"/>
            </a:xfrm>
            <a:prstGeom prst="flowChartDocumen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6162" name="AutoShape 39"/>
            <p:cNvSpPr>
              <a:spLocks noChangeArrowheads="1"/>
            </p:cNvSpPr>
            <p:nvPr/>
          </p:nvSpPr>
          <p:spPr bwMode="auto">
            <a:xfrm rot="10800000" flipV="1">
              <a:off x="327" y="636"/>
              <a:ext cx="1584" cy="438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3300"/>
                  </a:solidFill>
                  <a:latin typeface="Arial" charset="0"/>
                  <a:cs typeface="Arial" charset="0"/>
                </a:rPr>
                <a:t>CAD Plans Folder</a:t>
              </a:r>
            </a:p>
          </p:txBody>
        </p:sp>
        <p:sp>
          <p:nvSpPr>
            <p:cNvPr id="6163" name="AutoShape 40"/>
            <p:cNvSpPr>
              <a:spLocks noChangeArrowheads="1"/>
            </p:cNvSpPr>
            <p:nvPr/>
          </p:nvSpPr>
          <p:spPr bwMode="auto">
            <a:xfrm rot="10800000" flipV="1">
              <a:off x="375" y="684"/>
              <a:ext cx="1584" cy="438"/>
            </a:xfrm>
            <a:prstGeom prst="flowChartDocument">
              <a:avLst/>
            </a:prstGeom>
            <a:solidFill>
              <a:srgbClr val="C0C0C0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6164" name="Line 41"/>
            <p:cNvSpPr>
              <a:spLocks noChangeShapeType="1"/>
            </p:cNvSpPr>
            <p:nvPr/>
          </p:nvSpPr>
          <p:spPr bwMode="auto">
            <a:xfrm flipH="1" flipV="1">
              <a:off x="1920" y="1056"/>
              <a:ext cx="384" cy="240"/>
            </a:xfrm>
            <a:prstGeom prst="line">
              <a:avLst/>
            </a:prstGeom>
            <a:noFill/>
            <a:ln w="9525">
              <a:solidFill>
                <a:schemeClr val="tx2">
                  <a:lumMod val="95000"/>
                  <a:lumOff val="5000"/>
                </a:schemeClr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6165" name="AutoShape 42"/>
            <p:cNvSpPr>
              <a:spLocks noChangeArrowheads="1"/>
            </p:cNvSpPr>
            <p:nvPr/>
          </p:nvSpPr>
          <p:spPr bwMode="auto">
            <a:xfrm rot="10800000" flipV="1">
              <a:off x="327" y="636"/>
              <a:ext cx="1584" cy="438"/>
            </a:xfrm>
            <a:prstGeom prst="flowChartDocument">
              <a:avLst/>
            </a:prstGeom>
            <a:solidFill>
              <a:srgbClr val="CEE1F2"/>
            </a:solidFill>
            <a:ln w="15875">
              <a:solidFill>
                <a:srgbClr val="3366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3300"/>
                  </a:solidFill>
                  <a:latin typeface="Arial" charset="0"/>
                  <a:cs typeface="Arial" charset="0"/>
                </a:rPr>
                <a:t>CAD Plans Folder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33400" y="1588718"/>
            <a:ext cx="2590800" cy="2228850"/>
            <a:chOff x="533400" y="1676400"/>
            <a:chExt cx="2590800" cy="2228850"/>
          </a:xfrm>
        </p:grpSpPr>
        <p:sp>
          <p:nvSpPr>
            <p:cNvPr id="6159" name="Line 23"/>
            <p:cNvSpPr>
              <a:spLocks noChangeShapeType="1"/>
            </p:cNvSpPr>
            <p:nvPr/>
          </p:nvSpPr>
          <p:spPr bwMode="auto">
            <a:xfrm>
              <a:off x="1828800" y="1676400"/>
              <a:ext cx="0" cy="228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pic>
          <p:nvPicPr>
            <p:cNvPr id="6160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905000"/>
              <a:ext cx="25908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7507917" y="104007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Animated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1447800"/>
            <a:ext cx="2590800" cy="1519238"/>
            <a:chOff x="3936" y="957"/>
            <a:chExt cx="1632" cy="957"/>
          </a:xfrm>
        </p:grpSpPr>
        <p:sp>
          <p:nvSpPr>
            <p:cNvPr id="9248" name="AutoShape 4"/>
            <p:cNvSpPr>
              <a:spLocks noChangeArrowheads="1"/>
            </p:cNvSpPr>
            <p:nvPr/>
          </p:nvSpPr>
          <p:spPr bwMode="auto">
            <a:xfrm>
              <a:off x="4411" y="1009"/>
              <a:ext cx="1157" cy="905"/>
            </a:xfrm>
            <a:prstGeom prst="flowChartMagneticDisk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9249" name="AutoShape 6"/>
            <p:cNvSpPr>
              <a:spLocks noChangeArrowheads="1"/>
            </p:cNvSpPr>
            <p:nvPr/>
          </p:nvSpPr>
          <p:spPr bwMode="auto">
            <a:xfrm>
              <a:off x="4368" y="957"/>
              <a:ext cx="1157" cy="905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99"/>
                  </a:solidFill>
                  <a:latin typeface="Arial" charset="0"/>
                </a:rPr>
                <a:t>Falcon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99"/>
                  </a:solidFill>
                  <a:latin typeface="Arial" charset="0"/>
                </a:rPr>
                <a:t>Electronic Plans Distribution Center</a:t>
              </a:r>
            </a:p>
          </p:txBody>
        </p:sp>
        <p:sp>
          <p:nvSpPr>
            <p:cNvPr id="9250" name="Line 5"/>
            <p:cNvSpPr>
              <a:spLocks noChangeShapeType="1"/>
            </p:cNvSpPr>
            <p:nvPr/>
          </p:nvSpPr>
          <p:spPr bwMode="auto">
            <a:xfrm>
              <a:off x="3936" y="1437"/>
              <a:ext cx="432" cy="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14600" y="1487488"/>
            <a:ext cx="2667000" cy="1427162"/>
            <a:chOff x="1824" y="985"/>
            <a:chExt cx="1680" cy="899"/>
          </a:xfrm>
        </p:grpSpPr>
        <p:sp>
          <p:nvSpPr>
            <p:cNvPr id="9243" name="AutoShape 12"/>
            <p:cNvSpPr>
              <a:spLocks noChangeArrowheads="1"/>
            </p:cNvSpPr>
            <p:nvPr/>
          </p:nvSpPr>
          <p:spPr bwMode="auto">
            <a:xfrm rot="10800000" flipV="1">
              <a:off x="2352" y="1114"/>
              <a:ext cx="1152" cy="770"/>
            </a:xfrm>
            <a:prstGeom prst="flowChartDocument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endParaRPr lang="en-US" sz="1200" b="1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9244" name="Line 13"/>
            <p:cNvSpPr>
              <a:spLocks noChangeShapeType="1"/>
            </p:cNvSpPr>
            <p:nvPr/>
          </p:nvSpPr>
          <p:spPr bwMode="auto">
            <a:xfrm>
              <a:off x="2616" y="98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 flipV="1">
              <a:off x="1824" y="1440"/>
              <a:ext cx="480" cy="0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246" name="AutoShape 15"/>
            <p:cNvSpPr>
              <a:spLocks noChangeArrowheads="1"/>
            </p:cNvSpPr>
            <p:nvPr/>
          </p:nvSpPr>
          <p:spPr bwMode="auto">
            <a:xfrm rot="10800000" flipV="1">
              <a:off x="2304" y="1054"/>
              <a:ext cx="1152" cy="770"/>
            </a:xfrm>
            <a:prstGeom prst="flowChartDocument">
              <a:avLst/>
            </a:prstGeom>
            <a:solidFill>
              <a:srgbClr val="FFF2B9"/>
            </a:solidFill>
            <a:ln w="15875">
              <a:solidFill>
                <a:srgbClr val="B895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Watched Folder</a:t>
              </a: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9247" name="AutoShape 16"/>
            <p:cNvSpPr>
              <a:spLocks noChangeArrowheads="1"/>
            </p:cNvSpPr>
            <p:nvPr/>
          </p:nvSpPr>
          <p:spPr bwMode="auto">
            <a:xfrm rot="10800000" flipV="1">
              <a:off x="2304" y="1050"/>
              <a:ext cx="1152" cy="770"/>
            </a:xfrm>
            <a:prstGeom prst="flowChartDocument">
              <a:avLst/>
            </a:prstGeom>
            <a:solidFill>
              <a:srgbClr val="FFFFFF"/>
            </a:solidFill>
            <a:ln w="15875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“Watched Folder”</a:t>
              </a:r>
              <a:endParaRPr lang="en-US" sz="13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58888" y="3276600"/>
            <a:ext cx="2803525" cy="2724150"/>
            <a:chOff x="793" y="2064"/>
            <a:chExt cx="1766" cy="1716"/>
          </a:xfrm>
        </p:grpSpPr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 flipH="1">
              <a:off x="1036" y="2064"/>
              <a:ext cx="20" cy="171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240" name="AutoShape 19"/>
            <p:cNvSpPr>
              <a:spLocks noChangeArrowheads="1"/>
            </p:cNvSpPr>
            <p:nvPr/>
          </p:nvSpPr>
          <p:spPr bwMode="auto">
            <a:xfrm rot="10800000">
              <a:off x="793" y="2448"/>
              <a:ext cx="501" cy="786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vert="eaVert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6600CC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DGN Drawing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PDF Drawing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</a:p>
          </p:txBody>
        </p:sp>
        <p:sp>
          <p:nvSpPr>
            <p:cNvPr id="9241" name="Line 20"/>
            <p:cNvSpPr>
              <a:spLocks noChangeShapeType="1"/>
            </p:cNvSpPr>
            <p:nvPr/>
          </p:nvSpPr>
          <p:spPr bwMode="auto">
            <a:xfrm flipH="1" flipV="1">
              <a:off x="1279" y="2822"/>
              <a:ext cx="430" cy="1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1455" y="2646"/>
              <a:ext cx="1104" cy="378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ControlCAD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Submittal Archive</a:t>
              </a:r>
            </a:p>
          </p:txBody>
        </p:sp>
      </p:grp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409700" y="5540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2" name="AutoShape 23"/>
          <p:cNvSpPr>
            <a:spLocks noChangeArrowheads="1"/>
          </p:cNvSpPr>
          <p:nvPr/>
        </p:nvSpPr>
        <p:spPr bwMode="auto">
          <a:xfrm rot="10800000" flipV="1">
            <a:off x="733425" y="5653088"/>
            <a:ext cx="1828800" cy="84772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2B9"/>
            </a:extrusionClr>
          </a:sp3d>
        </p:spPr>
        <p:txBody>
          <a:bodyPr anchor="ctr" anchorCtr="1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99"/>
                </a:solidFill>
                <a:latin typeface="Arial" charset="0"/>
              </a:rPr>
              <a:t>Consultant                    Plans Repository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222875" y="5216525"/>
            <a:ext cx="3673475" cy="650875"/>
            <a:chOff x="1658" y="3286"/>
            <a:chExt cx="1488" cy="410"/>
          </a:xfrm>
        </p:grpSpPr>
        <p:sp>
          <p:nvSpPr>
            <p:cNvPr id="9237" name="AutoShape 25"/>
            <p:cNvSpPr>
              <a:spLocks noChangeArrowheads="1"/>
            </p:cNvSpPr>
            <p:nvPr/>
          </p:nvSpPr>
          <p:spPr bwMode="auto">
            <a:xfrm>
              <a:off x="1981" y="3286"/>
              <a:ext cx="1165" cy="410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Create PDF Drawing with Interplot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Sign Final Plans with ApproveIt</a:t>
              </a:r>
            </a:p>
          </p:txBody>
        </p:sp>
        <p:sp>
          <p:nvSpPr>
            <p:cNvPr id="9238" name="Line 26"/>
            <p:cNvSpPr>
              <a:spLocks noChangeShapeType="1"/>
            </p:cNvSpPr>
            <p:nvPr/>
          </p:nvSpPr>
          <p:spPr bwMode="auto">
            <a:xfrm flipH="1">
              <a:off x="1658" y="3504"/>
              <a:ext cx="323" cy="13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230813" y="5976938"/>
            <a:ext cx="3673475" cy="652462"/>
            <a:chOff x="1725" y="3749"/>
            <a:chExt cx="2075" cy="335"/>
          </a:xfrm>
        </p:grpSpPr>
        <p:sp>
          <p:nvSpPr>
            <p:cNvPr id="9235" name="AutoShape 28"/>
            <p:cNvSpPr>
              <a:spLocks noChangeArrowheads="1"/>
            </p:cNvSpPr>
            <p:nvPr/>
          </p:nvSpPr>
          <p:spPr bwMode="auto">
            <a:xfrm>
              <a:off x="2181" y="3749"/>
              <a:ext cx="1619" cy="335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Final                  CAD DGN with CADconform</a:t>
              </a:r>
            </a:p>
          </p:txBody>
        </p:sp>
        <p:sp>
          <p:nvSpPr>
            <p:cNvPr id="9236" name="Line 29"/>
            <p:cNvSpPr>
              <a:spLocks noChangeShapeType="1"/>
            </p:cNvSpPr>
            <p:nvPr/>
          </p:nvSpPr>
          <p:spPr bwMode="auto">
            <a:xfrm flipH="1" flipV="1">
              <a:off x="1725" y="3786"/>
              <a:ext cx="446" cy="14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9225" name="AutoShape 30"/>
          <p:cNvSpPr>
            <a:spLocks noChangeArrowheads="1"/>
          </p:cNvSpPr>
          <p:nvPr/>
        </p:nvSpPr>
        <p:spPr bwMode="auto">
          <a:xfrm>
            <a:off x="4724400" y="3152775"/>
            <a:ext cx="4303713" cy="1876425"/>
          </a:xfrm>
          <a:prstGeom prst="flowChartProcess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PDF - Adobe file format used for published documents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XML -  File format used to store attribute values (indexing)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ProjectWise - Bentley Plan Development System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Falcon -  tsaADVET Electronic Plans Distribution System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Watched Folder -  Monitored by Falcon for incoming plans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703513" y="5599113"/>
            <a:ext cx="2535237" cy="601662"/>
            <a:chOff x="3547" y="3527"/>
            <a:chExt cx="1597" cy="379"/>
          </a:xfrm>
        </p:grpSpPr>
        <p:sp>
          <p:nvSpPr>
            <p:cNvPr id="9233" name="AutoShape 34"/>
            <p:cNvSpPr>
              <a:spLocks noChangeArrowheads="1"/>
            </p:cNvSpPr>
            <p:nvPr/>
          </p:nvSpPr>
          <p:spPr bwMode="auto">
            <a:xfrm>
              <a:off x="3956" y="3527"/>
              <a:ext cx="1188" cy="379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Index PDF &amp; DGN (ControlCAD Indexer)</a:t>
              </a:r>
            </a:p>
          </p:txBody>
        </p:sp>
        <p:sp>
          <p:nvSpPr>
            <p:cNvPr id="9234" name="Line 36"/>
            <p:cNvSpPr>
              <a:spLocks noChangeShapeType="1"/>
            </p:cNvSpPr>
            <p:nvPr/>
          </p:nvSpPr>
          <p:spPr bwMode="auto">
            <a:xfrm flipH="1">
              <a:off x="3547" y="3701"/>
              <a:ext cx="409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Georgia" pitchFamily="18" charset="0"/>
              </a:rPr>
              <a:t>Consultant Plan Delivery to DOTD System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(Abandoned Design)</a:t>
            </a:r>
          </a:p>
        </p:txBody>
      </p:sp>
      <p:sp>
        <p:nvSpPr>
          <p:cNvPr id="9228" name="AutoShape 2"/>
          <p:cNvSpPr>
            <a:spLocks noChangeArrowheads="1"/>
          </p:cNvSpPr>
          <p:nvPr/>
        </p:nvSpPr>
        <p:spPr bwMode="auto">
          <a:xfrm>
            <a:off x="906463" y="1031875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9229" name="AutoShape 3"/>
          <p:cNvSpPr>
            <a:spLocks noChangeArrowheads="1"/>
          </p:cNvSpPr>
          <p:nvPr/>
        </p:nvSpPr>
        <p:spPr bwMode="auto">
          <a:xfrm>
            <a:off x="830263" y="914400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sp>
        <p:nvSpPr>
          <p:cNvPr id="9230" name="AutoShape 13"/>
          <p:cNvSpPr>
            <a:spLocks noChangeArrowheads="1"/>
          </p:cNvSpPr>
          <p:nvPr/>
        </p:nvSpPr>
        <p:spPr bwMode="auto">
          <a:xfrm rot="10800000" flipV="1">
            <a:off x="1020763" y="1066800"/>
            <a:ext cx="1219200" cy="533400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sp>
        <p:nvSpPr>
          <p:cNvPr id="9231" name="AutoShape 14"/>
          <p:cNvSpPr>
            <a:spLocks noChangeArrowheads="1"/>
          </p:cNvSpPr>
          <p:nvPr/>
        </p:nvSpPr>
        <p:spPr bwMode="auto">
          <a:xfrm rot="10800000" flipV="1">
            <a:off x="935038" y="2590800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PDF Submittal Folder</a:t>
            </a: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2514600" y="3048000"/>
            <a:ext cx="2057400" cy="990600"/>
          </a:xfrm>
          <a:prstGeom prst="flowChartProcess">
            <a:avLst/>
          </a:prstGeom>
          <a:solidFill>
            <a:srgbClr val="FFFFFF"/>
          </a:solidFill>
          <a:ln w="1587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Too much happening outside of ProjectWise.  Compliance remained a mystery until Finals</a:t>
            </a:r>
            <a:endParaRPr lang="en-US" sz="1300" b="1" u="sng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7957" y="112776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Animated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22563" y="5502754"/>
            <a:ext cx="2906712" cy="685800"/>
            <a:chOff x="1637" y="3758"/>
            <a:chExt cx="1594" cy="432"/>
          </a:xfrm>
        </p:grpSpPr>
        <p:sp>
          <p:nvSpPr>
            <p:cNvPr id="10267" name="AutoShape 28"/>
            <p:cNvSpPr>
              <a:spLocks noChangeArrowheads="1"/>
            </p:cNvSpPr>
            <p:nvPr/>
          </p:nvSpPr>
          <p:spPr bwMode="auto">
            <a:xfrm>
              <a:off x="2063" y="3758"/>
              <a:ext cx="1168" cy="432"/>
            </a:xfrm>
            <a:prstGeom prst="flowChartProcess">
              <a:avLst/>
            </a:prstGeom>
            <a:solidFill>
              <a:srgbClr val="FFCC99"/>
            </a:solidFill>
            <a:ln w="15875">
              <a:solidFill>
                <a:srgbClr val="4E09C9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Draft, Conform &amp; Certify DGN with CADconform</a:t>
              </a: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 flipH="1" flipV="1">
              <a:off x="1637" y="3951"/>
              <a:ext cx="429" cy="1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243" name="Text Box 38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Georgia" pitchFamily="18" charset="0"/>
              </a:rPr>
              <a:t>Consultant Plan Delivery Workflow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Georgia" pitchFamily="18" charset="0"/>
              </a:rPr>
              <a:t>(Adopted Design)</a:t>
            </a:r>
          </a:p>
        </p:txBody>
      </p:sp>
      <p:sp>
        <p:nvSpPr>
          <p:cNvPr id="20496" name="AutoShape 34"/>
          <p:cNvSpPr>
            <a:spLocks noChangeArrowheads="1"/>
          </p:cNvSpPr>
          <p:nvPr/>
        </p:nvSpPr>
        <p:spPr bwMode="auto">
          <a:xfrm>
            <a:off x="2743200" y="3044034"/>
            <a:ext cx="1828800" cy="1668780"/>
          </a:xfrm>
          <a:prstGeom prst="flowChartProcess">
            <a:avLst/>
          </a:prstGeom>
          <a:solidFill>
            <a:schemeClr val="accent5"/>
          </a:solidFill>
          <a:ln w="15875">
            <a:solidFill>
              <a:srgbClr val="4E09C9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Consultants employ  </a:t>
            </a:r>
            <a:r>
              <a:rPr lang="en-US" sz="1300" b="1" dirty="0">
                <a:solidFill>
                  <a:srgbClr val="000099"/>
                </a:solidFill>
                <a:latin typeface="Arial" charset="0"/>
                <a:cs typeface="Arial" charset="0"/>
              </a:rPr>
              <a:t>DOTD </a:t>
            </a: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internal  workflow </a:t>
            </a:r>
            <a:r>
              <a:rPr lang="en-US" sz="1300" b="1" dirty="0">
                <a:solidFill>
                  <a:srgbClr val="000099"/>
                </a:solidFill>
                <a:latin typeface="Arial" charset="0"/>
                <a:cs typeface="Arial" charset="0"/>
              </a:rPr>
              <a:t>to </a:t>
            </a: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index</a:t>
            </a:r>
            <a:r>
              <a:rPr lang="en-US" sz="1300" b="1" dirty="0">
                <a:solidFill>
                  <a:srgbClr val="000099"/>
                </a:solidFill>
                <a:latin typeface="Arial" charset="0"/>
                <a:cs typeface="Arial" charset="0"/>
              </a:rPr>
              <a:t>,  </a:t>
            </a: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publish and sign.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Altiva ControlCAD Reports replace ControlCAD Submittal tool</a:t>
            </a:r>
            <a:endParaRPr lang="en-US" sz="13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838200" y="3242154"/>
            <a:ext cx="1752600" cy="2163763"/>
            <a:chOff x="914398" y="3204851"/>
            <a:chExt cx="1447801" cy="2164074"/>
          </a:xfrm>
        </p:grpSpPr>
        <p:sp>
          <p:nvSpPr>
            <p:cNvPr id="10263" name="Line 18"/>
            <p:cNvSpPr>
              <a:spLocks noChangeShapeType="1"/>
            </p:cNvSpPr>
            <p:nvPr/>
          </p:nvSpPr>
          <p:spPr bwMode="auto">
            <a:xfrm>
              <a:off x="1676399" y="3204851"/>
              <a:ext cx="0" cy="2092347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grpSp>
          <p:nvGrpSpPr>
            <p:cNvPr id="10264" name="Group 36"/>
            <p:cNvGrpSpPr>
              <a:grpSpLocks/>
            </p:cNvGrpSpPr>
            <p:nvPr/>
          </p:nvGrpSpPr>
          <p:grpSpPr bwMode="auto">
            <a:xfrm>
              <a:off x="914398" y="3662117"/>
              <a:ext cx="1447801" cy="1706808"/>
              <a:chOff x="914398" y="3662117"/>
              <a:chExt cx="1447801" cy="1706808"/>
            </a:xfrm>
          </p:grpSpPr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409700" y="536892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266" name="AutoShape 19"/>
              <p:cNvSpPr>
                <a:spLocks noChangeArrowheads="1"/>
              </p:cNvSpPr>
              <p:nvPr/>
            </p:nvSpPr>
            <p:spPr bwMode="auto">
              <a:xfrm rot="10800000">
                <a:off x="914398" y="3662117"/>
                <a:ext cx="1447801" cy="1295586"/>
              </a:xfrm>
              <a:prstGeom prst="flowChartProcess">
                <a:avLst/>
              </a:prstGeom>
              <a:solidFill>
                <a:srgbClr val="FFCC99"/>
              </a:solidFill>
              <a:ln w="15875">
                <a:solidFill>
                  <a:srgbClr val="4E09C9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 smtClean="0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Export / Import All DGNs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dirty="0" smtClean="0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 (Managed)</a:t>
                </a:r>
              </a:p>
            </p:txBody>
          </p:sp>
        </p:grpSp>
      </p:grpSp>
      <p:sp>
        <p:nvSpPr>
          <p:cNvPr id="10246" name="AutoShape 23"/>
          <p:cNvSpPr>
            <a:spLocks noChangeArrowheads="1"/>
          </p:cNvSpPr>
          <p:nvPr/>
        </p:nvSpPr>
        <p:spPr bwMode="auto">
          <a:xfrm rot="10800000" flipV="1">
            <a:off x="733425" y="5518629"/>
            <a:ext cx="1828800" cy="84772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2B9"/>
            </a:extrusionClr>
          </a:sp3d>
        </p:spPr>
        <p:txBody>
          <a:bodyPr anchor="ctr" anchorCtr="1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99"/>
                </a:solidFill>
                <a:latin typeface="Arial" charset="0"/>
              </a:rPr>
              <a:t>Consultant                    Plans Repository</a:t>
            </a:r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6278880" y="5150964"/>
            <a:ext cx="2446020" cy="1047750"/>
          </a:xfrm>
          <a:prstGeom prst="flowChartProcess">
            <a:avLst/>
          </a:prstGeom>
          <a:solidFill>
            <a:schemeClr val="accent5"/>
          </a:solidFill>
          <a:ln w="15875">
            <a:solidFill>
              <a:srgbClr val="4E09C9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99"/>
                </a:solidFill>
                <a:latin typeface="Arial" charset="0"/>
                <a:cs typeface="Arial" charset="0"/>
              </a:rPr>
              <a:t>External </a:t>
            </a: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plan delivery tools, ControlCAD Indexer </a:t>
            </a:r>
            <a:r>
              <a:rPr lang="en-US" sz="1300" b="1" dirty="0">
                <a:solidFill>
                  <a:srgbClr val="000099"/>
                </a:solidFill>
                <a:latin typeface="Arial" charset="0"/>
                <a:cs typeface="Arial" charset="0"/>
              </a:rPr>
              <a:t>and ControlCAD </a:t>
            </a:r>
            <a:r>
              <a:rPr lang="en-US" sz="13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Submittal,             are no longer used</a:t>
            </a:r>
            <a:endParaRPr lang="en-US" sz="1300" b="1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0248" name="AutoShape 2"/>
          <p:cNvSpPr>
            <a:spLocks noChangeArrowheads="1"/>
          </p:cNvSpPr>
          <p:nvPr/>
        </p:nvSpPr>
        <p:spPr bwMode="auto">
          <a:xfrm>
            <a:off x="906463" y="997429"/>
            <a:ext cx="1676400" cy="2362200"/>
          </a:xfrm>
          <a:prstGeom prst="flowChartMagneticDisk">
            <a:avLst/>
          </a:prstGeom>
          <a:solidFill>
            <a:srgbClr val="C0C0C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12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endParaRPr lang="en-US" sz="12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249" name="AutoShape 3"/>
          <p:cNvSpPr>
            <a:spLocks noChangeArrowheads="1"/>
          </p:cNvSpPr>
          <p:nvPr/>
        </p:nvSpPr>
        <p:spPr bwMode="auto">
          <a:xfrm>
            <a:off x="830263" y="879954"/>
            <a:ext cx="1676400" cy="2362200"/>
          </a:xfrm>
          <a:prstGeom prst="flowChartMagneticDisk">
            <a:avLst/>
          </a:prstGeom>
          <a:solidFill>
            <a:srgbClr val="FFFFCC"/>
          </a:solidFill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srgbClr val="3366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ProjectWise Plan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99"/>
                </a:solidFill>
                <a:latin typeface="Arial" charset="0"/>
              </a:rPr>
              <a:t>System</a:t>
            </a:r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 rot="10800000" flipV="1">
            <a:off x="1020763" y="1108554"/>
            <a:ext cx="1219200" cy="457200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CAD Plans Folder</a:t>
            </a:r>
          </a:p>
        </p:txBody>
      </p:sp>
      <p:sp>
        <p:nvSpPr>
          <p:cNvPr id="10251" name="AutoShape 14"/>
          <p:cNvSpPr>
            <a:spLocks noChangeArrowheads="1"/>
          </p:cNvSpPr>
          <p:nvPr/>
        </p:nvSpPr>
        <p:spPr bwMode="auto">
          <a:xfrm rot="10800000" flipV="1">
            <a:off x="935038" y="2556354"/>
            <a:ext cx="1466850" cy="504825"/>
          </a:xfrm>
          <a:prstGeom prst="flowChartDocument">
            <a:avLst/>
          </a:prstGeom>
          <a:solidFill>
            <a:srgbClr val="CEE1F2"/>
          </a:solidFill>
          <a:ln w="15875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PDF Submittal Folder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05400" y="1265717"/>
            <a:ext cx="2590800" cy="1519237"/>
            <a:chOff x="3936" y="957"/>
            <a:chExt cx="1632" cy="957"/>
          </a:xfrm>
        </p:grpSpPr>
        <p:sp>
          <p:nvSpPr>
            <p:cNvPr id="10260" name="AutoShape 4"/>
            <p:cNvSpPr>
              <a:spLocks noChangeArrowheads="1"/>
            </p:cNvSpPr>
            <p:nvPr/>
          </p:nvSpPr>
          <p:spPr bwMode="auto">
            <a:xfrm>
              <a:off x="4411" y="1009"/>
              <a:ext cx="1157" cy="905"/>
            </a:xfrm>
            <a:prstGeom prst="flowChartMagneticDisk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0261" name="AutoShape 6"/>
            <p:cNvSpPr>
              <a:spLocks noChangeArrowheads="1"/>
            </p:cNvSpPr>
            <p:nvPr/>
          </p:nvSpPr>
          <p:spPr bwMode="auto">
            <a:xfrm>
              <a:off x="4368" y="957"/>
              <a:ext cx="1157" cy="905"/>
            </a:xfrm>
            <a:prstGeom prst="flowChartMagneticDisk">
              <a:avLst/>
            </a:prstGeom>
            <a:solidFill>
              <a:srgbClr val="FFFFCC"/>
            </a:solidFill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99"/>
                  </a:solidFill>
                  <a:latin typeface="Arial" charset="0"/>
                </a:rPr>
                <a:t>Falcon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99"/>
                  </a:solidFill>
                  <a:latin typeface="Arial" charset="0"/>
                </a:rPr>
                <a:t>Electronic Plans Distribution Center</a:t>
              </a:r>
            </a:p>
          </p:txBody>
        </p:sp>
        <p:sp>
          <p:nvSpPr>
            <p:cNvPr id="10262" name="Line 5"/>
            <p:cNvSpPr>
              <a:spLocks noChangeShapeType="1"/>
            </p:cNvSpPr>
            <p:nvPr/>
          </p:nvSpPr>
          <p:spPr bwMode="auto">
            <a:xfrm>
              <a:off x="3936" y="1437"/>
              <a:ext cx="432" cy="6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514600" y="1305404"/>
            <a:ext cx="2667000" cy="1427163"/>
            <a:chOff x="1824" y="985"/>
            <a:chExt cx="1680" cy="899"/>
          </a:xfrm>
        </p:grpSpPr>
        <p:sp>
          <p:nvSpPr>
            <p:cNvPr id="10255" name="AutoShape 12"/>
            <p:cNvSpPr>
              <a:spLocks noChangeArrowheads="1"/>
            </p:cNvSpPr>
            <p:nvPr/>
          </p:nvSpPr>
          <p:spPr bwMode="auto">
            <a:xfrm rot="10800000" flipV="1">
              <a:off x="2352" y="1114"/>
              <a:ext cx="1152" cy="770"/>
            </a:xfrm>
            <a:prstGeom prst="flowChartDocument">
              <a:avLst/>
            </a:prstGeom>
            <a:solidFill>
              <a:srgbClr val="C0C0C0">
                <a:alpha val="2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endParaRPr lang="en-US" sz="1200" b="1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616" y="98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257" name="Line 14"/>
            <p:cNvSpPr>
              <a:spLocks noChangeShapeType="1"/>
            </p:cNvSpPr>
            <p:nvPr/>
          </p:nvSpPr>
          <p:spPr bwMode="auto">
            <a:xfrm flipV="1">
              <a:off x="1824" y="1440"/>
              <a:ext cx="480" cy="0"/>
            </a:xfrm>
            <a:prstGeom prst="line">
              <a:avLst/>
            </a:prstGeom>
            <a:noFill/>
            <a:ln w="28575" cap="sq">
              <a:solidFill>
                <a:srgbClr val="FF66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258" name="AutoShape 15"/>
            <p:cNvSpPr>
              <a:spLocks noChangeArrowheads="1"/>
            </p:cNvSpPr>
            <p:nvPr/>
          </p:nvSpPr>
          <p:spPr bwMode="auto">
            <a:xfrm rot="10800000" flipV="1">
              <a:off x="2304" y="1054"/>
              <a:ext cx="1152" cy="770"/>
            </a:xfrm>
            <a:prstGeom prst="flowChartDocument">
              <a:avLst/>
            </a:prstGeom>
            <a:solidFill>
              <a:srgbClr val="FFF2B9"/>
            </a:solidFill>
            <a:ln w="15875">
              <a:solidFill>
                <a:srgbClr val="B895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2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Watched Folder</a:t>
              </a:r>
              <a:endParaRPr lang="en-US" sz="12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0259" name="AutoShape 16"/>
            <p:cNvSpPr>
              <a:spLocks noChangeArrowheads="1"/>
            </p:cNvSpPr>
            <p:nvPr/>
          </p:nvSpPr>
          <p:spPr bwMode="auto">
            <a:xfrm rot="10800000" flipV="1">
              <a:off x="2304" y="1050"/>
              <a:ext cx="1152" cy="770"/>
            </a:xfrm>
            <a:prstGeom prst="flowChartDocument">
              <a:avLst/>
            </a:prstGeom>
            <a:solidFill>
              <a:srgbClr val="FFFFFF"/>
            </a:solidFill>
            <a:ln w="15875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9966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PDF Drawing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XML Index</a:t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</a:br>
              <a:r>
                <a:rPr lang="en-US" sz="1300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30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“Watched Folder”</a:t>
              </a:r>
              <a:endParaRPr lang="en-US" sz="1300" dirty="0" smtClean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0254" name="AutoShape 30"/>
          <p:cNvSpPr>
            <a:spLocks noChangeArrowheads="1"/>
          </p:cNvSpPr>
          <p:nvPr/>
        </p:nvSpPr>
        <p:spPr bwMode="auto">
          <a:xfrm>
            <a:off x="4746625" y="2937354"/>
            <a:ext cx="4303713" cy="1876425"/>
          </a:xfrm>
          <a:prstGeom prst="flowChartProcess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PDF - Adobe file format used for published documents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XML -  File format used to store attribute values (indexing)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ProjectWise - Bentley Plan Development System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Falcon -  tsaADVET Electronic Plans Distribution System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Watched Folder -  Monitored by Falcon for incoming plans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27957" y="86471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Animated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" y="12716"/>
            <a:ext cx="8869680" cy="762000"/>
          </a:xfrm>
        </p:spPr>
        <p:txBody>
          <a:bodyPr/>
          <a:lstStyle/>
          <a:p>
            <a:pPr algn="ctr"/>
            <a:r>
              <a:rPr lang="en-US" dirty="0" smtClean="0"/>
              <a:t>Drawing Management for PDF Publishing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6" y="830145"/>
            <a:ext cx="5513396" cy="53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09520" y="835435"/>
            <a:ext cx="3523015" cy="56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Create DGN plans in, or drop plans into, the </a:t>
            </a:r>
            <a:r>
              <a:rPr lang="en-US" sz="2000" i="1" dirty="0" smtClean="0">
                <a:solidFill>
                  <a:srgbClr val="000000"/>
                </a:solidFill>
              </a:rPr>
              <a:t>Plans</a:t>
            </a:r>
            <a:r>
              <a:rPr lang="en-US" sz="2000" dirty="0" smtClean="0">
                <a:solidFill>
                  <a:srgbClr val="000000"/>
                </a:solidFill>
              </a:rPr>
              <a:t> Folder   (Consultants always drop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Scan or Attach Ref. Files</a:t>
            </a:r>
          </a:p>
          <a:p>
            <a:pPr marL="514350" indent="-51435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Move Reference Files into </a:t>
            </a:r>
            <a:r>
              <a:rPr lang="en-US" sz="2000" i="1" dirty="0" smtClean="0">
                <a:solidFill>
                  <a:srgbClr val="000000"/>
                </a:solidFill>
              </a:rPr>
              <a:t>\Reference Drawings</a:t>
            </a:r>
          </a:p>
          <a:p>
            <a:pPr marL="514350" indent="-51435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Publish Plan submittals                  to PDF format</a:t>
            </a:r>
          </a:p>
          <a:p>
            <a:pPr marL="514350" indent="-51435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Repeat Process as needed            at Plan Delivery Milestones</a:t>
            </a:r>
          </a:p>
          <a:p>
            <a:pPr eaLnBrk="0" hangingPunct="0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1700" dirty="0" smtClean="0">
                <a:solidFill>
                  <a:srgbClr val="000000"/>
                </a:solidFill>
              </a:rPr>
              <a:t> Drop plans into folder first submittal.    Then “drop” or managed Export/Import.</a:t>
            </a:r>
            <a:endParaRPr lang="en-US" sz="1700" u="sng" dirty="0" smtClean="0">
              <a:solidFill>
                <a:srgbClr val="000000"/>
              </a:solidFill>
            </a:endParaRPr>
          </a:p>
          <a:p>
            <a:pPr eaLnBrk="0" hangingPunct="0">
              <a:spcAft>
                <a:spcPts val="600"/>
              </a:spcAft>
            </a:pPr>
            <a:r>
              <a:rPr lang="en-US" u="sng" dirty="0" smtClean="0">
                <a:solidFill>
                  <a:srgbClr val="000000"/>
                </a:solidFill>
              </a:rPr>
              <a:t>DOTD Software Support</a:t>
            </a:r>
            <a:r>
              <a:rPr lang="en-US" dirty="0" smtClean="0">
                <a:solidFill>
                  <a:srgbClr val="000000"/>
                </a:solidFill>
              </a:rPr>
              <a:t>:                                           IT “Service Request”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>
              <a:spcAft>
                <a:spcPts val="300"/>
              </a:spcAft>
            </a:pPr>
            <a:r>
              <a:rPr lang="en-US" u="sng" dirty="0" smtClean="0">
                <a:solidFill>
                  <a:srgbClr val="000000"/>
                </a:solidFill>
              </a:rPr>
              <a:t>Consultant Support</a:t>
            </a:r>
          </a:p>
          <a:p>
            <a:pPr eaLnBrk="0" hangingPunct="0"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</a:rPr>
              <a:t>hollis.ward@la.gov or Task Manager</a:t>
            </a:r>
          </a:p>
        </p:txBody>
      </p:sp>
    </p:spTree>
    <p:extLst>
      <p:ext uri="{BB962C8B-B14F-4D97-AF65-F5344CB8AC3E}">
        <p14:creationId xmlns:p14="http://schemas.microsoft.com/office/powerpoint/2010/main" val="20631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Cj032480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5863"/>
            <a:ext cx="18161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MCj02955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27263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MCj032240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320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990600"/>
          </a:xfrm>
          <a:noFill/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Georgia" pitchFamily="18" charset="0"/>
              </a:rPr>
              <a:t>Digital Signature Technology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Finding the Right Solution)</a:t>
            </a: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8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76400" y="1752600"/>
            <a:ext cx="72390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State Law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State O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ffice of Information Technology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Technology Selection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LAPELS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Review &gt; Approval</a:t>
            </a:r>
            <a:endParaRPr lang="en-US" sz="2400" b="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User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Resistance &gt; </a:t>
            </a: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Buy-in</a:t>
            </a:r>
            <a:endParaRPr lang="en-US" sz="2400" b="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ü"/>
            </a:pPr>
            <a:r>
              <a:rPr lang="en-US" sz="2400" b="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Integration 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with ProjectWise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1000" y="91440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endParaRPr lang="en-US" sz="2000" b="0" dirty="0">
              <a:solidFill>
                <a:srgbClr val="FFFFCC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Digital Signature Implementation Hurdles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DOTD Digital Signature Solution</a:t>
            </a:r>
          </a:p>
        </p:txBody>
      </p:sp>
    </p:spTree>
    <p:extLst>
      <p:ext uri="{BB962C8B-B14F-4D97-AF65-F5344CB8AC3E}">
        <p14:creationId xmlns:p14="http://schemas.microsoft.com/office/powerpoint/2010/main" val="22673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9372600" cy="533400"/>
          </a:xfrm>
          <a:noFill/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Louisiana Professional Engineering and Land Surveying Board (LAPELS)                             - Digital Signature Rules -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79687" name="Rectangle 7"/>
          <p:cNvSpPr>
            <a:spLocks noChangeArrowheads="1"/>
          </p:cNvSpPr>
          <p:nvPr/>
        </p:nvSpPr>
        <p:spPr bwMode="auto">
          <a:xfrm>
            <a:off x="228600" y="1581150"/>
            <a:ext cx="89154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95300" indent="-495300" eaLnBrk="0" hangingPunct="0">
              <a:lnSpc>
                <a:spcPct val="50000"/>
              </a:lnSpc>
            </a:pPr>
            <a:r>
              <a:rPr lang="en-US" sz="2000" b="0" dirty="0">
                <a:solidFill>
                  <a:srgbClr val="FFFFCC"/>
                </a:solidFill>
                <a:latin typeface="Arial" charset="0"/>
              </a:rPr>
              <a:t>  </a:t>
            </a: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Chapter 1, 105 Definitions; page 3: 	                           </a:t>
            </a:r>
            <a:endParaRPr lang="en-US" sz="2000" b="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727075" lvl="2" indent="-495300" eaLnBrk="0" hangingPunct="0">
              <a:lnSpc>
                <a:spcPct val="10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en-US" sz="2400" b="0" i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Signature</a:t>
            </a: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– handwritten or digital as follows:</a:t>
            </a:r>
          </a:p>
          <a:p>
            <a:pPr marL="727075" lvl="2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		</a:t>
            </a: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b. a digital signature which is an electronic authentication 	process attached to or logically associated with an electronic 	document.  The digital signature must be:</a:t>
            </a:r>
          </a:p>
          <a:p>
            <a:pPr marL="1866900" lvl="3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AutoNum type="romanLcPeriod"/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unique to the person using it</a:t>
            </a:r>
          </a:p>
          <a:p>
            <a:pPr marL="1866900" lvl="3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AutoNum type="romanLcPeriod"/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capable of verification</a:t>
            </a:r>
          </a:p>
          <a:p>
            <a:pPr marL="1866900" lvl="3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AutoNum type="romanLcPeriod"/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under the sole control of the person using it</a:t>
            </a:r>
          </a:p>
          <a:p>
            <a:pPr marL="1866900" lvl="3" indent="-495300" eaLnBrk="0" hangingPunct="0">
              <a:lnSpc>
                <a:spcPct val="100000"/>
              </a:lnSpc>
              <a:spcAft>
                <a:spcPts val="1200"/>
              </a:spcAft>
              <a:buFont typeface="Wingdings" pitchFamily="2" charset="2"/>
              <a:buAutoNum type="romanLcPeriod"/>
            </a:pPr>
            <a:r>
              <a:rPr lang="en-US" sz="2000" b="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linked to a document in such a manner that the digital signature is invalidated if any data in the document is changed .</a:t>
            </a:r>
          </a:p>
          <a:p>
            <a:pPr marL="1866900" lvl="3" indent="-495300" eaLnBrk="0" hangingPunct="0">
              <a:lnSpc>
                <a:spcPct val="100000"/>
              </a:lnSpc>
              <a:buFont typeface="Wingdings" pitchFamily="2" charset="2"/>
              <a:buNone/>
            </a:pPr>
            <a:r>
              <a:rPr lang="en-US" sz="13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7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7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7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7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79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CAD Seal and  Digital Signature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219200" y="5773130"/>
            <a:ext cx="662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Dawn Smith’s Seal and Digital Signature</a:t>
            </a:r>
          </a:p>
        </p:txBody>
      </p:sp>
      <p:pic>
        <p:nvPicPr>
          <p:cNvPr id="481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740080"/>
            <a:ext cx="40084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28311" y="5068231"/>
            <a:ext cx="3302939" cy="583792"/>
            <a:chOff x="3552" y="3224"/>
            <a:chExt cx="1884" cy="281"/>
          </a:xfrm>
        </p:grpSpPr>
        <p:sp>
          <p:nvSpPr>
            <p:cNvPr id="48138" name="Text Box 6"/>
            <p:cNvSpPr txBox="1">
              <a:spLocks noChangeArrowheads="1"/>
            </p:cNvSpPr>
            <p:nvPr/>
          </p:nvSpPr>
          <p:spPr bwMode="auto">
            <a:xfrm>
              <a:off x="4162" y="3224"/>
              <a:ext cx="1274" cy="281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Electronic Rendition of Digital 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Signature</a:t>
              </a:r>
            </a:p>
          </p:txBody>
        </p:sp>
        <p:sp>
          <p:nvSpPr>
            <p:cNvPr id="48139" name="Line 7"/>
            <p:cNvSpPr>
              <a:spLocks noChangeShapeType="1"/>
            </p:cNvSpPr>
            <p:nvPr/>
          </p:nvSpPr>
          <p:spPr bwMode="auto">
            <a:xfrm flipH="1" flipV="1">
              <a:off x="3552" y="3327"/>
              <a:ext cx="610" cy="4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57875" y="3235630"/>
            <a:ext cx="2981325" cy="1085850"/>
            <a:chOff x="3690" y="2178"/>
            <a:chExt cx="1878" cy="684"/>
          </a:xfrm>
        </p:grpSpPr>
        <p:sp>
          <p:nvSpPr>
            <p:cNvPr id="48135" name="Text Box 9"/>
            <p:cNvSpPr txBox="1">
              <a:spLocks noChangeArrowheads="1"/>
            </p:cNvSpPr>
            <p:nvPr/>
          </p:nvSpPr>
          <p:spPr bwMode="auto">
            <a:xfrm>
              <a:off x="4650" y="2178"/>
              <a:ext cx="918" cy="222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CAD Seal</a:t>
              </a:r>
            </a:p>
          </p:txBody>
        </p:sp>
        <p:sp>
          <p:nvSpPr>
            <p:cNvPr id="48136" name="Line 10"/>
            <p:cNvSpPr>
              <a:spLocks noChangeShapeType="1"/>
            </p:cNvSpPr>
            <p:nvPr/>
          </p:nvSpPr>
          <p:spPr bwMode="auto">
            <a:xfrm flipH="1" flipV="1">
              <a:off x="3732" y="2185"/>
              <a:ext cx="912" cy="9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48137" name="Line 11"/>
            <p:cNvSpPr>
              <a:spLocks noChangeShapeType="1"/>
            </p:cNvSpPr>
            <p:nvPr/>
          </p:nvSpPr>
          <p:spPr bwMode="auto">
            <a:xfrm flipH="1">
              <a:off x="3690" y="2286"/>
              <a:ext cx="960" cy="57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6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ApproveIt Certificate Information</a:t>
            </a:r>
          </a:p>
        </p:txBody>
      </p:sp>
      <p:sp>
        <p:nvSpPr>
          <p:cNvPr id="1491971" name="Rectangle 3"/>
          <p:cNvSpPr>
            <a:spLocks noChangeArrowheads="1"/>
          </p:cNvSpPr>
          <p:nvPr/>
        </p:nvSpPr>
        <p:spPr bwMode="auto">
          <a:xfrm>
            <a:off x="5638800" y="778702"/>
            <a:ext cx="3352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en-US" sz="2300" b="0" u="sng" dirty="0">
                <a:solidFill>
                  <a:srgbClr val="000000"/>
                </a:solidFill>
                <a:latin typeface="Arial" charset="0"/>
              </a:rPr>
              <a:t> Individual X.509 v3 identification certificate information</a:t>
            </a:r>
            <a:r>
              <a:rPr lang="en-US" sz="2300" b="0" dirty="0">
                <a:solidFill>
                  <a:srgbClr val="000000"/>
                </a:solidFill>
                <a:latin typeface="Arial" charset="0"/>
              </a:rPr>
              <a:t> from the embedded audit trail           of the signed PDF                  (Industry Standard)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44488" y="5274502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b="0" dirty="0">
                <a:solidFill>
                  <a:srgbClr val="000000"/>
                </a:solidFill>
                <a:latin typeface="Arial" charset="0"/>
              </a:rPr>
              <a:t>Details of Dawn’s Certificate</a:t>
            </a:r>
          </a:p>
        </p:txBody>
      </p:sp>
      <p:sp>
        <p:nvSpPr>
          <p:cNvPr id="1491973" name="Rectangle 5"/>
          <p:cNvSpPr>
            <a:spLocks noChangeArrowheads="1"/>
          </p:cNvSpPr>
          <p:nvPr/>
        </p:nvSpPr>
        <p:spPr bwMode="auto">
          <a:xfrm>
            <a:off x="5638800" y="3088681"/>
            <a:ext cx="3352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buFont typeface="Arial" charset="0"/>
              <a:buChar char="•"/>
            </a:pPr>
            <a:r>
              <a:rPr lang="en-US" sz="2300" b="0" dirty="0">
                <a:solidFill>
                  <a:srgbClr val="000000"/>
                </a:solidFill>
                <a:latin typeface="Arial" charset="0"/>
              </a:rPr>
              <a:t> Each identification certificate generated by the ePersona creation process is unique.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1281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83867"/>
              </p:ext>
            </p:extLst>
          </p:nvPr>
        </p:nvGraphicFramePr>
        <p:xfrm>
          <a:off x="268288" y="1007302"/>
          <a:ext cx="48768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r:id="rId4" imgW="4876038" imgH="4295013" progId="Visio.Drawing.11">
                  <p:embed/>
                </p:oleObj>
              </mc:Choice>
              <mc:Fallback>
                <p:oleObj r:id="rId4" imgW="4876038" imgH="42950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007302"/>
                        <a:ext cx="48768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34038" y="4628711"/>
            <a:ext cx="335756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buFont typeface="Arial" charset="0"/>
              <a:buChar char="•"/>
            </a:pPr>
            <a:r>
              <a:rPr lang="en-US" sz="23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300" b="0" dirty="0" smtClean="0">
                <a:solidFill>
                  <a:srgbClr val="000000"/>
                </a:solidFill>
                <a:latin typeface="Arial" charset="0"/>
              </a:rPr>
              <a:t>Choice 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of Certificate 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Authorities: VeriSign ($);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 ApproveIt CA 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(no </a:t>
            </a:r>
            <a:r>
              <a:rPr lang="en-US" sz="2300" dirty="0">
                <a:solidFill>
                  <a:srgbClr val="000000"/>
                </a:solidFill>
                <a:latin typeface="Arial" charset="0"/>
              </a:rPr>
              <a:t>cost!)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  Internal </a:t>
            </a:r>
            <a:r>
              <a:rPr lang="en-US" sz="2300" b="0" dirty="0">
                <a:solidFill>
                  <a:srgbClr val="000000"/>
                </a:solidFill>
                <a:latin typeface="Arial" charset="0"/>
              </a:rPr>
              <a:t>trusted person’s </a:t>
            </a:r>
            <a:r>
              <a:rPr lang="en-US" sz="2300" b="0" dirty="0" smtClean="0">
                <a:solidFill>
                  <a:srgbClr val="000000"/>
                </a:solidFill>
                <a:latin typeface="Arial" charset="0"/>
              </a:rPr>
              <a:t>ePersona (no </a:t>
            </a:r>
            <a:r>
              <a:rPr lang="en-US" sz="2300" b="0" dirty="0">
                <a:solidFill>
                  <a:srgbClr val="000000"/>
                </a:solidFill>
                <a:latin typeface="Arial" charset="0"/>
              </a:rPr>
              <a:t>cost</a:t>
            </a:r>
            <a:r>
              <a:rPr lang="en-US" sz="2300" b="0" dirty="0" smtClean="0">
                <a:solidFill>
                  <a:srgbClr val="000000"/>
                </a:solidFill>
                <a:latin typeface="Arial" charset="0"/>
              </a:rPr>
              <a:t>!)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…</a:t>
            </a:r>
            <a:endParaRPr lang="en-US" sz="23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63729"/>
              </p:ext>
            </p:extLst>
          </p:nvPr>
        </p:nvGraphicFramePr>
        <p:xfrm>
          <a:off x="1219200" y="891436"/>
          <a:ext cx="7848600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r:id="rId4" imgW="6345174" imgH="4466463" progId="Visio.Drawing.11">
                  <p:embed/>
                </p:oleObj>
              </mc:Choice>
              <mc:Fallback>
                <p:oleObj r:id="rId4" imgW="6345174" imgH="44664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91436"/>
                        <a:ext cx="7848600" cy="551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781800" y="2263036"/>
            <a:ext cx="1846263" cy="5334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Name of user profile signed on to system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 flipV="1">
            <a:off x="4876800" y="2274149"/>
            <a:ext cx="1905000" cy="2936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6629400" y="5499949"/>
            <a:ext cx="2057400" cy="3079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6569074" y="4168036"/>
            <a:ext cx="2193925" cy="1066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76200" y="192240"/>
            <a:ext cx="922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Signature Authentication Info</a:t>
            </a:r>
          </a:p>
        </p:txBody>
      </p:sp>
    </p:spTree>
    <p:extLst>
      <p:ext uri="{BB962C8B-B14F-4D97-AF65-F5344CB8AC3E}">
        <p14:creationId xmlns:p14="http://schemas.microsoft.com/office/powerpoint/2010/main" val="23600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7089" y="1393824"/>
            <a:ext cx="7772400" cy="4260215"/>
          </a:xfrm>
        </p:spPr>
        <p:txBody>
          <a:bodyPr/>
          <a:lstStyle/>
          <a:p>
            <a:r>
              <a:rPr lang="en-US" dirty="0" smtClean="0"/>
              <a:t>PDF Creation Service: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5386"/>
                </a:solidFill>
              </a:rPr>
              <a:t>Provide </a:t>
            </a:r>
            <a:r>
              <a:rPr lang="en-US" dirty="0">
                <a:solidFill>
                  <a:srgbClr val="005386"/>
                </a:solidFill>
              </a:rPr>
              <a:t>the </a:t>
            </a:r>
            <a:r>
              <a:rPr lang="en-US" dirty="0" smtClean="0">
                <a:solidFill>
                  <a:srgbClr val="005386"/>
                </a:solidFill>
              </a:rPr>
              <a:t>functionality within </a:t>
            </a:r>
            <a:r>
              <a:rPr lang="en-US" dirty="0">
                <a:solidFill>
                  <a:srgbClr val="005386"/>
                </a:solidFill>
              </a:rPr>
              <a:t>ProjectWise for users to select </a:t>
            </a:r>
            <a:r>
              <a:rPr lang="en-US" dirty="0" smtClean="0">
                <a:solidFill>
                  <a:srgbClr val="005386"/>
                </a:solidFill>
              </a:rPr>
              <a:t>MicroStation Design Files </a:t>
            </a:r>
            <a:r>
              <a:rPr lang="en-US" dirty="0">
                <a:solidFill>
                  <a:srgbClr val="005386"/>
                </a:solidFill>
              </a:rPr>
              <a:t>and click a command that will </a:t>
            </a:r>
            <a:r>
              <a:rPr lang="en-US" dirty="0" smtClean="0">
                <a:solidFill>
                  <a:srgbClr val="005386"/>
                </a:solidFill>
              </a:rPr>
              <a:t>generate PDF </a:t>
            </a:r>
            <a:r>
              <a:rPr lang="en-US" dirty="0">
                <a:solidFill>
                  <a:srgbClr val="005386"/>
                </a:solidFill>
              </a:rPr>
              <a:t>copies of the drawings. </a:t>
            </a:r>
            <a:endParaRPr lang="en-US" dirty="0" smtClean="0">
              <a:solidFill>
                <a:srgbClr val="005386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5386"/>
                </a:solidFill>
              </a:rPr>
              <a:t>Use the name and attributes of each document to establish the name and attributes of each PDF and to create the folder in which to place the PDF documents.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5386"/>
                </a:solidFill>
              </a:rPr>
              <a:t>Determine the ProjectWise InterPlot Settings to use.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5386"/>
                </a:solidFill>
              </a:rPr>
              <a:t>Provide connectivity for client systems, outside the LADOTD network, to submit PDF plan requests the same way as LADOTD staff.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915444"/>
            <a:ext cx="53800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44813" y="3709444"/>
            <a:ext cx="6046787" cy="762000"/>
            <a:chOff x="2064" y="2208"/>
            <a:chExt cx="3541" cy="480"/>
          </a:xfrm>
        </p:grpSpPr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 flipH="1" flipV="1">
              <a:off x="3600" y="2448"/>
              <a:ext cx="115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4741" y="2460"/>
              <a:ext cx="864" cy="222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Date / Time</a:t>
              </a: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auto">
            <a:xfrm>
              <a:off x="2064" y="2208"/>
              <a:ext cx="1536" cy="480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" y="242169"/>
            <a:ext cx="889238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Signature Date/Time</a:t>
            </a:r>
          </a:p>
        </p:txBody>
      </p:sp>
    </p:spTree>
    <p:extLst>
      <p:ext uri="{BB962C8B-B14F-4D97-AF65-F5344CB8AC3E}">
        <p14:creationId xmlns:p14="http://schemas.microsoft.com/office/powerpoint/2010/main" val="23223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MCj032240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32063"/>
            <a:ext cx="18970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55663"/>
            <a:ext cx="9144000" cy="990600"/>
          </a:xfrm>
          <a:noFill/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DOTD Digital Publishing Technology</a:t>
            </a:r>
            <a:b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 Forward Looking !</a:t>
            </a:r>
          </a:p>
        </p:txBody>
      </p:sp>
      <p:pic>
        <p:nvPicPr>
          <p:cNvPr id="4" name="Picture 5" descr="MCj02955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5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fbforbusinessmarketing.com/wp-content/uploads/2011/04/question-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5257800"/>
            <a:ext cx="18319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8351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j0324808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8161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7089" y="1177004"/>
            <a:ext cx="7794978" cy="4922134"/>
          </a:xfrm>
        </p:spPr>
        <p:txBody>
          <a:bodyPr/>
          <a:lstStyle/>
          <a:p>
            <a:r>
              <a:rPr lang="en-US" dirty="0" smtClean="0"/>
              <a:t>Export/Import Signed Documents: </a:t>
            </a:r>
          </a:p>
          <a:p>
            <a:pPr lvl="1"/>
            <a:r>
              <a:rPr lang="en-US" dirty="0">
                <a:solidFill>
                  <a:srgbClr val="005386"/>
                </a:solidFill>
              </a:rPr>
              <a:t>Provide </a:t>
            </a:r>
            <a:r>
              <a:rPr lang="en-US" dirty="0" smtClean="0">
                <a:solidFill>
                  <a:srgbClr val="005386"/>
                </a:solidFill>
              </a:rPr>
              <a:t>the functionality </a:t>
            </a:r>
            <a:r>
              <a:rPr lang="en-US" dirty="0">
                <a:solidFill>
                  <a:srgbClr val="005386"/>
                </a:solidFill>
              </a:rPr>
              <a:t>to control and manage the Export </a:t>
            </a:r>
            <a:r>
              <a:rPr lang="en-US" dirty="0" smtClean="0">
                <a:solidFill>
                  <a:srgbClr val="005386"/>
                </a:solidFill>
              </a:rPr>
              <a:t>and Import </a:t>
            </a:r>
            <a:r>
              <a:rPr lang="en-US" dirty="0">
                <a:solidFill>
                  <a:srgbClr val="005386"/>
                </a:solidFill>
              </a:rPr>
              <a:t>process of PDF documents in and out </a:t>
            </a:r>
            <a:r>
              <a:rPr lang="en-US" dirty="0" smtClean="0">
                <a:solidFill>
                  <a:srgbClr val="005386"/>
                </a:solidFill>
              </a:rPr>
              <a:t>of ProjectWise </a:t>
            </a:r>
            <a:r>
              <a:rPr lang="en-US" dirty="0">
                <a:solidFill>
                  <a:srgbClr val="005386"/>
                </a:solidFill>
              </a:rPr>
              <a:t>for digital signature using </a:t>
            </a:r>
            <a:r>
              <a:rPr lang="en-US" dirty="0" smtClean="0">
                <a:solidFill>
                  <a:srgbClr val="005386"/>
                </a:solidFill>
              </a:rPr>
              <a:t>standard digital </a:t>
            </a:r>
            <a:r>
              <a:rPr lang="en-US" dirty="0">
                <a:solidFill>
                  <a:srgbClr val="005386"/>
                </a:solidFill>
              </a:rPr>
              <a:t>signature software adopted by LADOTD</a:t>
            </a:r>
            <a:r>
              <a:rPr lang="en-US" dirty="0" smtClean="0">
                <a:solidFill>
                  <a:srgbClr val="005386"/>
                </a:solidFill>
              </a:rPr>
              <a:t>.</a:t>
            </a:r>
          </a:p>
          <a:p>
            <a:r>
              <a:rPr lang="en-US" dirty="0" smtClean="0"/>
              <a:t>Export to Plans Room:</a:t>
            </a:r>
          </a:p>
          <a:p>
            <a:pPr lvl="1"/>
            <a:r>
              <a:rPr lang="en-US" dirty="0">
                <a:solidFill>
                  <a:srgbClr val="005386"/>
                </a:solidFill>
              </a:rPr>
              <a:t>Provide the functionality to export PDF documents and companion XML files containing the ProjectWise attributes to a predetermined Windows folder.  This “watched folder” is monitored by the bidder “Plans Room” system, which will import the files and populate the attribute values for each document.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Publishing with “Publish to PDF”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4853479"/>
            <a:ext cx="3048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+mj-lt"/>
                <a:cs typeface="Arial" charset="0"/>
              </a:rPr>
              <a:t>Select DGNs to Publish</a:t>
            </a:r>
          </a:p>
          <a:p>
            <a:pPr eaLnBrk="0" hangingPunct="0">
              <a:lnSpc>
                <a:spcPct val="100000"/>
              </a:lnSpc>
            </a:pPr>
            <a:r>
              <a:rPr lang="en-US" sz="2000" dirty="0">
                <a:solidFill>
                  <a:schemeClr val="accent6"/>
                </a:solidFill>
                <a:latin typeface="+mj-lt"/>
                <a:cs typeface="Arial" charset="0"/>
              </a:rPr>
              <a:t>Select  “Publish to PDF” </a:t>
            </a:r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052518"/>
            <a:ext cx="28638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77000" y="4776788"/>
            <a:ext cx="25146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 dirty="0">
                <a:solidFill>
                  <a:schemeClr val="accent6"/>
                </a:solidFill>
                <a:latin typeface="+mj-lt"/>
                <a:cs typeface="Arial" charset="0"/>
              </a:rPr>
              <a:t>Select Plan Status</a:t>
            </a:r>
          </a:p>
          <a:p>
            <a:pPr eaLnBrk="0" hangingPunct="0"/>
            <a:r>
              <a:rPr lang="en-US" sz="2000" dirty="0">
                <a:solidFill>
                  <a:schemeClr val="accent6"/>
                </a:solidFill>
                <a:latin typeface="+mj-lt"/>
                <a:cs typeface="Arial" charset="0"/>
              </a:rPr>
              <a:t>Click “Submit”</a:t>
            </a:r>
          </a:p>
          <a:p>
            <a:pPr eaLnBrk="0" hangingPunct="0">
              <a:lnSpc>
                <a:spcPct val="100000"/>
              </a:lnSpc>
            </a:pPr>
            <a:endParaRPr lang="en-US" sz="1000" b="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914400"/>
            <a:ext cx="4308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14400"/>
            <a:ext cx="4308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38200" y="365760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sz="2000" b="0" dirty="0">
                <a:solidFill>
                  <a:schemeClr val="accent6"/>
                </a:solidFill>
                <a:latin typeface="+mj-lt"/>
                <a:cs typeface="Arial" charset="0"/>
              </a:rPr>
              <a:t>Input CAD DGNs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754688" y="3657600"/>
            <a:ext cx="2322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accent6"/>
                </a:solidFill>
                <a:latin typeface="+mj-lt"/>
                <a:cs typeface="Arial" charset="0"/>
              </a:rPr>
              <a:t>Output PDFs</a:t>
            </a:r>
          </a:p>
        </p:txBody>
      </p:sp>
    </p:spTree>
    <p:extLst>
      <p:ext uri="{BB962C8B-B14F-4D97-AF65-F5344CB8AC3E}">
        <p14:creationId xmlns:p14="http://schemas.microsoft.com/office/powerpoint/2010/main" val="10272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76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371600"/>
            <a:ext cx="49514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7350" y="209550"/>
            <a:ext cx="8104717" cy="762000"/>
          </a:xfrm>
        </p:spPr>
        <p:txBody>
          <a:bodyPr/>
          <a:lstStyle/>
          <a:p>
            <a:pPr algn="ctr"/>
            <a:r>
              <a:rPr lang="en-US" dirty="0"/>
              <a:t>Ad-Hoc Drawing Submittals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1490" y="4773495"/>
            <a:ext cx="566187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</a:rPr>
              <a:t>Publish </a:t>
            </a:r>
            <a:r>
              <a:rPr lang="en-US" sz="2400" dirty="0">
                <a:solidFill>
                  <a:schemeClr val="accent6"/>
                </a:solidFill>
                <a:latin typeface="Arial Narrow" pitchFamily="34" charset="0"/>
              </a:rPr>
              <a:t>To PDF” can create ad-hoc </a:t>
            </a: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</a:rPr>
              <a:t>submittals</a:t>
            </a:r>
          </a:p>
          <a:p>
            <a:pPr lvl="1" algn="ctr">
              <a:spcAft>
                <a:spcPts val="600"/>
              </a:spcAft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(“Miscellaneous” Submittals)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Used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for important updates between benchmarks</a:t>
            </a:r>
          </a:p>
          <a:p>
            <a:endParaRPr lang="en-US" dirty="0" smtClean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695950" y="3581400"/>
            <a:ext cx="2796117" cy="828675"/>
          </a:xfrm>
          <a:prstGeom prst="roundRect">
            <a:avLst/>
          </a:prstGeom>
          <a:solidFill>
            <a:schemeClr val="bg1">
              <a:lumMod val="85000"/>
              <a:alpha val="31000"/>
            </a:schemeClr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77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79931" y="4912882"/>
            <a:ext cx="858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accent6"/>
                </a:solidFill>
                <a:latin typeface="Arial Narrow" pitchFamily="34" charset="0"/>
              </a:rPr>
              <a:t>Submittal category root folders start empty (e.g., ‘_Final Plans’)</a:t>
            </a:r>
            <a:endParaRPr lang="en-US" sz="2000" b="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86281" y="5383652"/>
            <a:ext cx="791108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</a:rPr>
              <a:t>‘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Publish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to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PDF’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creates each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plan submittal subfolder when needed                         (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e.g.,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’95% Final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Plans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’).</a:t>
            </a: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2200"/>
            <a:ext cx="52451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7350" y="209550"/>
            <a:ext cx="8104717" cy="762000"/>
          </a:xfrm>
        </p:spPr>
        <p:txBody>
          <a:bodyPr/>
          <a:lstStyle/>
          <a:p>
            <a:pPr algn="ctr"/>
            <a:r>
              <a:rPr lang="en-US" dirty="0" smtClean="0"/>
              <a:t>Published Submittals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886324" y="1673702"/>
            <a:ext cx="39782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400" b="1" dirty="0">
                <a:solidFill>
                  <a:schemeClr val="accent6"/>
                </a:solidFill>
                <a:latin typeface="Arial Narrow" pitchFamily="34" charset="0"/>
              </a:rPr>
              <a:t>Example </a:t>
            </a: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</a:rPr>
              <a:t>Project with</a:t>
            </a:r>
          </a:p>
          <a:p>
            <a:pPr eaLnBrk="0" hangingPunct="0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6"/>
                </a:solidFill>
                <a:latin typeface="Arial Narrow" pitchFamily="34" charset="0"/>
              </a:rPr>
              <a:t>Completed Submittals</a:t>
            </a:r>
          </a:p>
          <a:p>
            <a:pPr marL="342900" indent="-342900" eaLnBrk="0" hangingPunct="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Submittal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folders (e.g., ’95% Final Plans’) are created when PDFs are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published</a:t>
            </a: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  <a:p>
            <a:pPr marL="342900" indent="-3429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Plus signs on folders indicate that one or more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PDF files </a:t>
            </a:r>
            <a:r>
              <a:rPr lang="en-US" sz="2000" dirty="0">
                <a:solidFill>
                  <a:schemeClr val="accent6"/>
                </a:solidFill>
                <a:latin typeface="Arial Narrow" pitchFamily="34" charset="0"/>
              </a:rPr>
              <a:t>exist. Press Function key F5 to see latest </a:t>
            </a:r>
            <a:r>
              <a:rPr lang="en-US" sz="2000" dirty="0" smtClean="0">
                <a:solidFill>
                  <a:schemeClr val="accent6"/>
                </a:solidFill>
                <a:latin typeface="Arial Narrow" pitchFamily="34" charset="0"/>
              </a:rPr>
              <a:t>status</a:t>
            </a: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987824"/>
            <a:ext cx="3371849" cy="539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7350" y="209550"/>
            <a:ext cx="8104717" cy="762000"/>
          </a:xfrm>
        </p:spPr>
        <p:txBody>
          <a:bodyPr/>
          <a:lstStyle/>
          <a:p>
            <a:pPr algn="ctr"/>
            <a:r>
              <a:rPr lang="en-US" dirty="0"/>
              <a:t>Submittals at Project Completion</a:t>
            </a:r>
          </a:p>
        </p:txBody>
      </p:sp>
    </p:spTree>
    <p:extLst>
      <p:ext uri="{BB962C8B-B14F-4D97-AF65-F5344CB8AC3E}">
        <p14:creationId xmlns:p14="http://schemas.microsoft.com/office/powerpoint/2010/main" val="35599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510" y="209550"/>
            <a:ext cx="8104717" cy="762000"/>
          </a:xfrm>
        </p:spPr>
        <p:txBody>
          <a:bodyPr/>
          <a:lstStyle/>
          <a:p>
            <a:pPr algn="ctr"/>
            <a:r>
              <a:rPr lang="en-US" dirty="0" smtClean="0"/>
              <a:t>PDF Creation Service Email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924447"/>
            <a:ext cx="5936256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7698" y="5822608"/>
            <a:ext cx="627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/>
                </a:solidFill>
                <a:latin typeface="Arial Narrow" pitchFamily="34" charset="0"/>
              </a:rPr>
              <a:t>Information about PDF Creation Success/Failure </a:t>
            </a:r>
          </a:p>
        </p:txBody>
      </p:sp>
    </p:spTree>
    <p:extLst>
      <p:ext uri="{BB962C8B-B14F-4D97-AF65-F5344CB8AC3E}">
        <p14:creationId xmlns:p14="http://schemas.microsoft.com/office/powerpoint/2010/main" val="7964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tleyIHEEPTemplate2012_Final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2BIUC">
  <a:themeElements>
    <a:clrScheme name="">
      <a:dk1>
        <a:srgbClr val="000000"/>
      </a:dk1>
      <a:lt1>
        <a:srgbClr val="33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2BIU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02BIU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BIU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tleyIHEEPTemplate2012_Final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02BIUC">
  <a:themeElements>
    <a:clrScheme name="">
      <a:dk1>
        <a:srgbClr val="000000"/>
      </a:dk1>
      <a:lt1>
        <a:srgbClr val="3366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B8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2BIU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02BIU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BIU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BIU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ntleyIHEEPTemplate2012_Final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d0d701c3-7928-4629-8fbb-f4c851caf4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BC20D56DC1F448089CE6B4DBF078F" ma:contentTypeVersion="2" ma:contentTypeDescription="Create a new document." ma:contentTypeScope="" ma:versionID="3c646f9368ae664f7940a8e49a2ca795">
  <xsd:schema xmlns:xsd="http://www.w3.org/2001/XMLSchema" xmlns:xs="http://www.w3.org/2001/XMLSchema" xmlns:p="http://schemas.microsoft.com/office/2006/metadata/properties" xmlns:ns3="d0d701c3-7928-4629-8fbb-f4c851caf4dc" targetNamespace="http://schemas.microsoft.com/office/2006/metadata/properties" ma:root="true" ma:fieldsID="1c79bfd24a09495abaf595fe09bab30c" ns3:_="">
    <xsd:import namespace="d0d701c3-7928-4629-8fbb-f4c851caf4dc"/>
    <xsd:element name="properties">
      <xsd:complexType>
        <xsd:sequence>
          <xsd:element name="documentManagement">
            <xsd:complexType>
              <xsd:all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701c3-7928-4629-8fbb-f4c851caf4dc" elementFormDefault="qualified">
    <xsd:import namespace="http://schemas.microsoft.com/office/2006/documentManagement/types"/>
    <xsd:import namespace="http://schemas.microsoft.com/office/infopath/2007/PartnerControls"/>
    <xsd:element name="EffectiveDate" ma:index="9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11A517-81E1-4FC5-BAF1-0F930338213F}"/>
</file>

<file path=customXml/itemProps2.xml><?xml version="1.0" encoding="utf-8"?>
<ds:datastoreItem xmlns:ds="http://schemas.openxmlformats.org/officeDocument/2006/customXml" ds:itemID="{192BD836-B6A6-46B3-880E-352A792B4431}"/>
</file>

<file path=customXml/itemProps3.xml><?xml version="1.0" encoding="utf-8"?>
<ds:datastoreItem xmlns:ds="http://schemas.openxmlformats.org/officeDocument/2006/customXml" ds:itemID="{3ADC4E1B-0A56-461D-8ECB-307B01A1AD8E}"/>
</file>

<file path=docProps/app.xml><?xml version="1.0" encoding="utf-8"?>
<Properties xmlns="http://schemas.openxmlformats.org/officeDocument/2006/extended-properties" xmlns:vt="http://schemas.openxmlformats.org/officeDocument/2006/docPropsVTypes">
  <Template>BentleyIHEEPTemplate2012_Final</Template>
  <TotalTime>3453</TotalTime>
  <Words>1559</Words>
  <Application>Microsoft Office PowerPoint</Application>
  <PresentationFormat>On-screen Show (4:3)</PresentationFormat>
  <Paragraphs>253</Paragraphs>
  <Slides>31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BentleyIHEEPTemplate2012_Final</vt:lpstr>
      <vt:lpstr>2002BIUC</vt:lpstr>
      <vt:lpstr>1_BentleyIHEEPTemplate2012_Final</vt:lpstr>
      <vt:lpstr>1_2002BIUC</vt:lpstr>
      <vt:lpstr>2_BentleyIHEEPTemplate2012_Final</vt:lpstr>
      <vt:lpstr>Visio</vt:lpstr>
      <vt:lpstr>Visio.Drawing.11</vt:lpstr>
      <vt:lpstr>Automating LaDOTD Design Publishing                                                             ( Updated 2/27/2013  - HW )</vt:lpstr>
      <vt:lpstr>Automated PDF Publishing Project Goals</vt:lpstr>
      <vt:lpstr>Project Tasks</vt:lpstr>
      <vt:lpstr>Project Goals</vt:lpstr>
      <vt:lpstr>Publishing with “Publish to PDF”</vt:lpstr>
      <vt:lpstr>Ad-Hoc Drawing Submittals</vt:lpstr>
      <vt:lpstr>Published Submittals Template</vt:lpstr>
      <vt:lpstr>Submittals at Project Completion</vt:lpstr>
      <vt:lpstr>PDF Creation Service Email</vt:lpstr>
      <vt:lpstr>Project Wise Attributes Page</vt:lpstr>
      <vt:lpstr>Plot Information Transfer</vt:lpstr>
      <vt:lpstr>Digital Signature Workflow and Audit</vt:lpstr>
      <vt:lpstr>Bentley Custom PDF Signature Workflow from the Driver’s Seat</vt:lpstr>
      <vt:lpstr>Export to Plans Room</vt:lpstr>
      <vt:lpstr>Bentley ProjectWise Custom                        PDF Publishing Extension</vt:lpstr>
      <vt:lpstr>Consultant Plan Delivery Before New Process </vt:lpstr>
      <vt:lpstr>Project Impact on DOTD Plan Delivery</vt:lpstr>
      <vt:lpstr>Typical Transmittal Email</vt:lpstr>
      <vt:lpstr>LaDOTDAutomated Plan Delivery              Another Way to Look at it                                                        </vt:lpstr>
      <vt:lpstr>PowerPoint Presentation</vt:lpstr>
      <vt:lpstr>PowerPoint Presentation</vt:lpstr>
      <vt:lpstr>PowerPoint Presentation</vt:lpstr>
      <vt:lpstr>Drawing Management for PDF Publishing</vt:lpstr>
      <vt:lpstr>Digital Signature Technology  (Finding the Right Solution) </vt:lpstr>
      <vt:lpstr>DOTD Digital Signature Solution</vt:lpstr>
      <vt:lpstr>Louisiana Professional Engineering and Land Surveying Board (LAPELS)                             - Digital Signature Rules -</vt:lpstr>
      <vt:lpstr>CAD Seal and  Digital Signature</vt:lpstr>
      <vt:lpstr>ApproveIt Certificate Information</vt:lpstr>
      <vt:lpstr>PowerPoint Presentation</vt:lpstr>
      <vt:lpstr>PowerPoint Presentation</vt:lpstr>
      <vt:lpstr>DOTD Digital Publishing Technology  Forward Looking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Atkinson;Hollis Ward</dc:creator>
  <cp:lastModifiedBy>Hollis Ward</cp:lastModifiedBy>
  <cp:revision>236</cp:revision>
  <cp:lastPrinted>2013-02-16T22:44:16Z</cp:lastPrinted>
  <dcterms:created xsi:type="dcterms:W3CDTF">2012-08-30T18:29:09Z</dcterms:created>
  <dcterms:modified xsi:type="dcterms:W3CDTF">2013-02-28T00:35:39Z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0x010100DDDBC20D56DC1F448089CE6B4DBF078F</vt:lpwstr>
  </property>
</Properties>
</file>